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277" r:id="rId3"/>
    <p:sldId id="257" r:id="rId4"/>
    <p:sldId id="281" r:id="rId5"/>
    <p:sldId id="279" r:id="rId6"/>
    <p:sldId id="278" r:id="rId7"/>
    <p:sldId id="258" r:id="rId8"/>
    <p:sldId id="276" r:id="rId9"/>
    <p:sldId id="286" r:id="rId10"/>
    <p:sldId id="272" r:id="rId11"/>
    <p:sldId id="288" r:id="rId12"/>
    <p:sldId id="282" r:id="rId13"/>
    <p:sldId id="283" r:id="rId14"/>
    <p:sldId id="264" r:id="rId15"/>
    <p:sldId id="260" r:id="rId16"/>
    <p:sldId id="289" r:id="rId17"/>
    <p:sldId id="261" r:id="rId18"/>
    <p:sldId id="267" r:id="rId19"/>
    <p:sldId id="273" r:id="rId20"/>
    <p:sldId id="274" r:id="rId21"/>
    <p:sldId id="270" r:id="rId22"/>
    <p:sldId id="284" r:id="rId23"/>
    <p:sldId id="262" r:id="rId24"/>
    <p:sldId id="280" r:id="rId25"/>
    <p:sldId id="285" r:id="rId26"/>
    <p:sldId id="268" r:id="rId27"/>
    <p:sldId id="290" r:id="rId28"/>
    <p:sldId id="263" r:id="rId29"/>
    <p:sldId id="265" r:id="rId30"/>
    <p:sldId id="266" r:id="rId31"/>
    <p:sldId id="275" r:id="rId32"/>
    <p:sldId id="291"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03DFFD-1B88-4DA0-A70B-A9EBE5701BD0}" v="25" dt="2022-08-22T22:22:57.8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529" autoAdjust="0"/>
  </p:normalViewPr>
  <p:slideViewPr>
    <p:cSldViewPr snapToGrid="0">
      <p:cViewPr varScale="1">
        <p:scale>
          <a:sx n="63" d="100"/>
          <a:sy n="63" d="100"/>
        </p:scale>
        <p:origin x="1584" y="78"/>
      </p:cViewPr>
      <p:guideLst/>
    </p:cSldViewPr>
  </p:slideViewPr>
  <p:notesTextViewPr>
    <p:cViewPr>
      <p:scale>
        <a:sx n="1" d="1"/>
        <a:sy n="1" d="1"/>
      </p:scale>
      <p:origin x="0" y="-61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4E0B37-071F-4A68-93F5-CC9334A29105}"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8408785-6A81-42A7-9496-D55D3C109162}">
      <dgm:prSet/>
      <dgm:spPr/>
      <dgm:t>
        <a:bodyPr/>
        <a:lstStyle/>
        <a:p>
          <a:pPr>
            <a:defRPr b="1"/>
          </a:pPr>
          <a:r>
            <a:rPr lang="en-US"/>
            <a:t>Be able to use your camera without looking at it!</a:t>
          </a:r>
        </a:p>
      </dgm:t>
    </dgm:pt>
    <dgm:pt modelId="{7E91A57D-33E9-428F-9EB2-AD6F6DE0188A}" type="parTrans" cxnId="{0900AE0E-915E-4550-B31E-042CDAF26D52}">
      <dgm:prSet/>
      <dgm:spPr/>
      <dgm:t>
        <a:bodyPr/>
        <a:lstStyle/>
        <a:p>
          <a:endParaRPr lang="en-US"/>
        </a:p>
      </dgm:t>
    </dgm:pt>
    <dgm:pt modelId="{D1021068-85FB-4E7C-8471-99A47C3939BE}" type="sibTrans" cxnId="{0900AE0E-915E-4550-B31E-042CDAF26D52}">
      <dgm:prSet/>
      <dgm:spPr/>
      <dgm:t>
        <a:bodyPr/>
        <a:lstStyle/>
        <a:p>
          <a:endParaRPr lang="en-US"/>
        </a:p>
      </dgm:t>
    </dgm:pt>
    <dgm:pt modelId="{2164CCDF-CCDD-4C9A-953C-3EEA9C3A2CFB}">
      <dgm:prSet/>
      <dgm:spPr/>
      <dgm:t>
        <a:bodyPr/>
        <a:lstStyle/>
        <a:p>
          <a:r>
            <a:rPr lang="en-US"/>
            <a:t>Practice in the dark at home</a:t>
          </a:r>
        </a:p>
      </dgm:t>
    </dgm:pt>
    <dgm:pt modelId="{4F00276F-5131-40F8-8641-40FC47FC1657}" type="parTrans" cxnId="{98053994-5A90-498E-A37E-7BC2F5293E51}">
      <dgm:prSet/>
      <dgm:spPr/>
      <dgm:t>
        <a:bodyPr/>
        <a:lstStyle/>
        <a:p>
          <a:endParaRPr lang="en-US"/>
        </a:p>
      </dgm:t>
    </dgm:pt>
    <dgm:pt modelId="{E5602BA6-9AE2-4C1F-988E-9EA2EB24589D}" type="sibTrans" cxnId="{98053994-5A90-498E-A37E-7BC2F5293E51}">
      <dgm:prSet/>
      <dgm:spPr/>
      <dgm:t>
        <a:bodyPr/>
        <a:lstStyle/>
        <a:p>
          <a:endParaRPr lang="en-US"/>
        </a:p>
      </dgm:t>
    </dgm:pt>
    <dgm:pt modelId="{B8525334-39B5-4AEE-8A52-7E7AED9021F8}">
      <dgm:prSet/>
      <dgm:spPr/>
      <dgm:t>
        <a:bodyPr/>
        <a:lstStyle/>
        <a:p>
          <a:pPr>
            <a:defRPr b="1"/>
          </a:pPr>
          <a:r>
            <a:rPr lang="en-US"/>
            <a:t>Practice focusing at night on pinpoint lights</a:t>
          </a:r>
        </a:p>
      </dgm:t>
    </dgm:pt>
    <dgm:pt modelId="{CC1801FC-BE66-44B5-BBF2-B71F422355DA}" type="parTrans" cxnId="{E9C1CE57-5CF2-4266-9FA6-A2F00800E1BB}">
      <dgm:prSet/>
      <dgm:spPr/>
      <dgm:t>
        <a:bodyPr/>
        <a:lstStyle/>
        <a:p>
          <a:endParaRPr lang="en-US"/>
        </a:p>
      </dgm:t>
    </dgm:pt>
    <dgm:pt modelId="{BFE03C44-0147-42A6-80A1-DA13CF92E7A7}" type="sibTrans" cxnId="{E9C1CE57-5CF2-4266-9FA6-A2F00800E1BB}">
      <dgm:prSet/>
      <dgm:spPr/>
      <dgm:t>
        <a:bodyPr/>
        <a:lstStyle/>
        <a:p>
          <a:endParaRPr lang="en-US"/>
        </a:p>
      </dgm:t>
    </dgm:pt>
    <dgm:pt modelId="{AB9A9641-67E4-47F7-8C15-DD4399943676}" type="pres">
      <dgm:prSet presAssocID="{D84E0B37-071F-4A68-93F5-CC9334A29105}" presName="root" presStyleCnt="0">
        <dgm:presLayoutVars>
          <dgm:dir/>
          <dgm:resizeHandles val="exact"/>
        </dgm:presLayoutVars>
      </dgm:prSet>
      <dgm:spPr/>
    </dgm:pt>
    <dgm:pt modelId="{A3338C39-CC77-46DA-AFEA-E3675AFDEEEE}" type="pres">
      <dgm:prSet presAssocID="{58408785-6A81-42A7-9496-D55D3C109162}" presName="compNode" presStyleCnt="0"/>
      <dgm:spPr/>
    </dgm:pt>
    <dgm:pt modelId="{82A29C92-73F2-4E4A-A23A-0538175D9C1E}" type="pres">
      <dgm:prSet presAssocID="{58408785-6A81-42A7-9496-D55D3C10916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mera"/>
        </a:ext>
      </dgm:extLst>
    </dgm:pt>
    <dgm:pt modelId="{34FAF317-CC10-478A-9532-FD3E3AAEB254}" type="pres">
      <dgm:prSet presAssocID="{58408785-6A81-42A7-9496-D55D3C109162}" presName="iconSpace" presStyleCnt="0"/>
      <dgm:spPr/>
    </dgm:pt>
    <dgm:pt modelId="{AEBD1FE4-65A0-4B82-9DB4-A09CA698C094}" type="pres">
      <dgm:prSet presAssocID="{58408785-6A81-42A7-9496-D55D3C109162}" presName="parTx" presStyleLbl="revTx" presStyleIdx="0" presStyleCnt="4">
        <dgm:presLayoutVars>
          <dgm:chMax val="0"/>
          <dgm:chPref val="0"/>
        </dgm:presLayoutVars>
      </dgm:prSet>
      <dgm:spPr/>
    </dgm:pt>
    <dgm:pt modelId="{7C7A7AB2-6BD6-4628-95CA-810AC680E3C5}" type="pres">
      <dgm:prSet presAssocID="{58408785-6A81-42A7-9496-D55D3C109162}" presName="txSpace" presStyleCnt="0"/>
      <dgm:spPr/>
    </dgm:pt>
    <dgm:pt modelId="{FEC1460B-0F90-44E5-95AD-4E992FB900B3}" type="pres">
      <dgm:prSet presAssocID="{58408785-6A81-42A7-9496-D55D3C109162}" presName="desTx" presStyleLbl="revTx" presStyleIdx="1" presStyleCnt="4">
        <dgm:presLayoutVars/>
      </dgm:prSet>
      <dgm:spPr/>
    </dgm:pt>
    <dgm:pt modelId="{9C44A7CC-0206-4B3C-982B-0C8783CA4C60}" type="pres">
      <dgm:prSet presAssocID="{D1021068-85FB-4E7C-8471-99A47C3939BE}" presName="sibTrans" presStyleCnt="0"/>
      <dgm:spPr/>
    </dgm:pt>
    <dgm:pt modelId="{98D044D3-6C07-48D6-A007-0DA0A3B95ABA}" type="pres">
      <dgm:prSet presAssocID="{B8525334-39B5-4AEE-8A52-7E7AED9021F8}" presName="compNode" presStyleCnt="0"/>
      <dgm:spPr/>
    </dgm:pt>
    <dgm:pt modelId="{1C9D6D6D-1D31-43F5-861E-DDFB6FE47AEE}" type="pres">
      <dgm:prSet presAssocID="{B8525334-39B5-4AEE-8A52-7E7AED9021F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EF7A8D1E-2112-4971-858E-B0B4D3F1E444}" type="pres">
      <dgm:prSet presAssocID="{B8525334-39B5-4AEE-8A52-7E7AED9021F8}" presName="iconSpace" presStyleCnt="0"/>
      <dgm:spPr/>
    </dgm:pt>
    <dgm:pt modelId="{059F0CB5-57BF-46B6-AA28-BFF365D9920B}" type="pres">
      <dgm:prSet presAssocID="{B8525334-39B5-4AEE-8A52-7E7AED9021F8}" presName="parTx" presStyleLbl="revTx" presStyleIdx="2" presStyleCnt="4">
        <dgm:presLayoutVars>
          <dgm:chMax val="0"/>
          <dgm:chPref val="0"/>
        </dgm:presLayoutVars>
      </dgm:prSet>
      <dgm:spPr/>
    </dgm:pt>
    <dgm:pt modelId="{D902570F-E291-47A4-B598-7CF3E2849FE8}" type="pres">
      <dgm:prSet presAssocID="{B8525334-39B5-4AEE-8A52-7E7AED9021F8}" presName="txSpace" presStyleCnt="0"/>
      <dgm:spPr/>
    </dgm:pt>
    <dgm:pt modelId="{2C60C702-7B02-4D67-99D6-855198474F4A}" type="pres">
      <dgm:prSet presAssocID="{B8525334-39B5-4AEE-8A52-7E7AED9021F8}" presName="desTx" presStyleLbl="revTx" presStyleIdx="3" presStyleCnt="4">
        <dgm:presLayoutVars/>
      </dgm:prSet>
      <dgm:spPr/>
    </dgm:pt>
  </dgm:ptLst>
  <dgm:cxnLst>
    <dgm:cxn modelId="{0900AE0E-915E-4550-B31E-042CDAF26D52}" srcId="{D84E0B37-071F-4A68-93F5-CC9334A29105}" destId="{58408785-6A81-42A7-9496-D55D3C109162}" srcOrd="0" destOrd="0" parTransId="{7E91A57D-33E9-428F-9EB2-AD6F6DE0188A}" sibTransId="{D1021068-85FB-4E7C-8471-99A47C3939BE}"/>
    <dgm:cxn modelId="{197ED331-62E3-4A85-8677-EFD086F4F504}" type="presOf" srcId="{B8525334-39B5-4AEE-8A52-7E7AED9021F8}" destId="{059F0CB5-57BF-46B6-AA28-BFF365D9920B}" srcOrd="0" destOrd="0" presId="urn:microsoft.com/office/officeart/2018/2/layout/IconLabelDescriptionList"/>
    <dgm:cxn modelId="{1E19AC6D-8939-4CF8-AE52-17C9A9FFE163}" type="presOf" srcId="{2164CCDF-CCDD-4C9A-953C-3EEA9C3A2CFB}" destId="{FEC1460B-0F90-44E5-95AD-4E992FB900B3}" srcOrd="0" destOrd="0" presId="urn:microsoft.com/office/officeart/2018/2/layout/IconLabelDescriptionList"/>
    <dgm:cxn modelId="{E9C1CE57-5CF2-4266-9FA6-A2F00800E1BB}" srcId="{D84E0B37-071F-4A68-93F5-CC9334A29105}" destId="{B8525334-39B5-4AEE-8A52-7E7AED9021F8}" srcOrd="1" destOrd="0" parTransId="{CC1801FC-BE66-44B5-BBF2-B71F422355DA}" sibTransId="{BFE03C44-0147-42A6-80A1-DA13CF92E7A7}"/>
    <dgm:cxn modelId="{DF48E988-C21B-4B44-AFA0-6B6D0BAE9B83}" type="presOf" srcId="{58408785-6A81-42A7-9496-D55D3C109162}" destId="{AEBD1FE4-65A0-4B82-9DB4-A09CA698C094}" srcOrd="0" destOrd="0" presId="urn:microsoft.com/office/officeart/2018/2/layout/IconLabelDescriptionList"/>
    <dgm:cxn modelId="{98053994-5A90-498E-A37E-7BC2F5293E51}" srcId="{58408785-6A81-42A7-9496-D55D3C109162}" destId="{2164CCDF-CCDD-4C9A-953C-3EEA9C3A2CFB}" srcOrd="0" destOrd="0" parTransId="{4F00276F-5131-40F8-8641-40FC47FC1657}" sibTransId="{E5602BA6-9AE2-4C1F-988E-9EA2EB24589D}"/>
    <dgm:cxn modelId="{CB6DDCE5-6AB5-4533-91FA-0A9E0D2EA6E2}" type="presOf" srcId="{D84E0B37-071F-4A68-93F5-CC9334A29105}" destId="{AB9A9641-67E4-47F7-8C15-DD4399943676}" srcOrd="0" destOrd="0" presId="urn:microsoft.com/office/officeart/2018/2/layout/IconLabelDescriptionList"/>
    <dgm:cxn modelId="{A37DFCA2-EE4C-4755-B6A2-4A5CE5D18161}" type="presParOf" srcId="{AB9A9641-67E4-47F7-8C15-DD4399943676}" destId="{A3338C39-CC77-46DA-AFEA-E3675AFDEEEE}" srcOrd="0" destOrd="0" presId="urn:microsoft.com/office/officeart/2018/2/layout/IconLabelDescriptionList"/>
    <dgm:cxn modelId="{B4F05CFE-7BC4-49BC-B5E2-12989761A72D}" type="presParOf" srcId="{A3338C39-CC77-46DA-AFEA-E3675AFDEEEE}" destId="{82A29C92-73F2-4E4A-A23A-0538175D9C1E}" srcOrd="0" destOrd="0" presId="urn:microsoft.com/office/officeart/2018/2/layout/IconLabelDescriptionList"/>
    <dgm:cxn modelId="{4D4A6FE6-D6BC-4529-9880-7EBDDEAB98E9}" type="presParOf" srcId="{A3338C39-CC77-46DA-AFEA-E3675AFDEEEE}" destId="{34FAF317-CC10-478A-9532-FD3E3AAEB254}" srcOrd="1" destOrd="0" presId="urn:microsoft.com/office/officeart/2018/2/layout/IconLabelDescriptionList"/>
    <dgm:cxn modelId="{8C470E2C-EA98-48FE-93DA-593FC564F174}" type="presParOf" srcId="{A3338C39-CC77-46DA-AFEA-E3675AFDEEEE}" destId="{AEBD1FE4-65A0-4B82-9DB4-A09CA698C094}" srcOrd="2" destOrd="0" presId="urn:microsoft.com/office/officeart/2018/2/layout/IconLabelDescriptionList"/>
    <dgm:cxn modelId="{9518404D-DB1C-411B-9E91-3620A7971124}" type="presParOf" srcId="{A3338C39-CC77-46DA-AFEA-E3675AFDEEEE}" destId="{7C7A7AB2-6BD6-4628-95CA-810AC680E3C5}" srcOrd="3" destOrd="0" presId="urn:microsoft.com/office/officeart/2018/2/layout/IconLabelDescriptionList"/>
    <dgm:cxn modelId="{F28F3CDA-C171-480C-824F-03A0EC86C2F6}" type="presParOf" srcId="{A3338C39-CC77-46DA-AFEA-E3675AFDEEEE}" destId="{FEC1460B-0F90-44E5-95AD-4E992FB900B3}" srcOrd="4" destOrd="0" presId="urn:microsoft.com/office/officeart/2018/2/layout/IconLabelDescriptionList"/>
    <dgm:cxn modelId="{94CE4D7F-E105-4ED3-9E91-B3253C6DAE23}" type="presParOf" srcId="{AB9A9641-67E4-47F7-8C15-DD4399943676}" destId="{9C44A7CC-0206-4B3C-982B-0C8783CA4C60}" srcOrd="1" destOrd="0" presId="urn:microsoft.com/office/officeart/2018/2/layout/IconLabelDescriptionList"/>
    <dgm:cxn modelId="{C56972F7-E494-4BF5-A46D-07C67216EB35}" type="presParOf" srcId="{AB9A9641-67E4-47F7-8C15-DD4399943676}" destId="{98D044D3-6C07-48D6-A007-0DA0A3B95ABA}" srcOrd="2" destOrd="0" presId="urn:microsoft.com/office/officeart/2018/2/layout/IconLabelDescriptionList"/>
    <dgm:cxn modelId="{B1C88E6B-919E-4A51-B023-3C064FCD21EB}" type="presParOf" srcId="{98D044D3-6C07-48D6-A007-0DA0A3B95ABA}" destId="{1C9D6D6D-1D31-43F5-861E-DDFB6FE47AEE}" srcOrd="0" destOrd="0" presId="urn:microsoft.com/office/officeart/2018/2/layout/IconLabelDescriptionList"/>
    <dgm:cxn modelId="{6F0F0717-AE74-42EE-BC1C-02DDBBB26A80}" type="presParOf" srcId="{98D044D3-6C07-48D6-A007-0DA0A3B95ABA}" destId="{EF7A8D1E-2112-4971-858E-B0B4D3F1E444}" srcOrd="1" destOrd="0" presId="urn:microsoft.com/office/officeart/2018/2/layout/IconLabelDescriptionList"/>
    <dgm:cxn modelId="{0CE7CFA7-EE35-4F7C-BDCD-AE5344F93DC0}" type="presParOf" srcId="{98D044D3-6C07-48D6-A007-0DA0A3B95ABA}" destId="{059F0CB5-57BF-46B6-AA28-BFF365D9920B}" srcOrd="2" destOrd="0" presId="urn:microsoft.com/office/officeart/2018/2/layout/IconLabelDescriptionList"/>
    <dgm:cxn modelId="{F7692E1C-87B3-4F65-AC1F-638654DF14B9}" type="presParOf" srcId="{98D044D3-6C07-48D6-A007-0DA0A3B95ABA}" destId="{D902570F-E291-47A4-B598-7CF3E2849FE8}" srcOrd="3" destOrd="0" presId="urn:microsoft.com/office/officeart/2018/2/layout/IconLabelDescriptionList"/>
    <dgm:cxn modelId="{DA0C3671-D2AC-43CC-9489-667813DB4AD8}" type="presParOf" srcId="{98D044D3-6C07-48D6-A007-0DA0A3B95ABA}" destId="{2C60C702-7B02-4D67-99D6-855198474F4A}"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29C92-73F2-4E4A-A23A-0538175D9C1E}">
      <dsp:nvSpPr>
        <dsp:cNvPr id="0" name=""/>
        <dsp:cNvSpPr/>
      </dsp:nvSpPr>
      <dsp:spPr>
        <a:xfrm>
          <a:off x="765914" y="369300"/>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BD1FE4-65A0-4B82-9DB4-A09CA698C094}">
      <dsp:nvSpPr>
        <dsp:cNvPr id="0" name=""/>
        <dsp:cNvSpPr/>
      </dsp:nvSpPr>
      <dsp:spPr>
        <a:xfrm>
          <a:off x="765914" y="2008185"/>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90000"/>
            </a:lnSpc>
            <a:spcBef>
              <a:spcPct val="0"/>
            </a:spcBef>
            <a:spcAft>
              <a:spcPct val="35000"/>
            </a:spcAft>
            <a:buNone/>
            <a:defRPr b="1"/>
          </a:pPr>
          <a:r>
            <a:rPr lang="en-US" sz="2300" kern="1200"/>
            <a:t>Be able to use your camera without looking at it!</a:t>
          </a:r>
        </a:p>
      </dsp:txBody>
      <dsp:txXfrm>
        <a:off x="765914" y="2008185"/>
        <a:ext cx="4320000" cy="648000"/>
      </dsp:txXfrm>
    </dsp:sp>
    <dsp:sp modelId="{FEC1460B-0F90-44E5-95AD-4E992FB900B3}">
      <dsp:nvSpPr>
        <dsp:cNvPr id="0" name=""/>
        <dsp:cNvSpPr/>
      </dsp:nvSpPr>
      <dsp:spPr>
        <a:xfrm>
          <a:off x="765914" y="2715201"/>
          <a:ext cx="4320000" cy="604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a:t>Practice in the dark at home</a:t>
          </a:r>
        </a:p>
      </dsp:txBody>
      <dsp:txXfrm>
        <a:off x="765914" y="2715201"/>
        <a:ext cx="4320000" cy="604902"/>
      </dsp:txXfrm>
    </dsp:sp>
    <dsp:sp modelId="{1C9D6D6D-1D31-43F5-861E-DDFB6FE47AEE}">
      <dsp:nvSpPr>
        <dsp:cNvPr id="0" name=""/>
        <dsp:cNvSpPr/>
      </dsp:nvSpPr>
      <dsp:spPr>
        <a:xfrm>
          <a:off x="5841914" y="369300"/>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9F0CB5-57BF-46B6-AA28-BFF365D9920B}">
      <dsp:nvSpPr>
        <dsp:cNvPr id="0" name=""/>
        <dsp:cNvSpPr/>
      </dsp:nvSpPr>
      <dsp:spPr>
        <a:xfrm>
          <a:off x="5841914" y="2008185"/>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90000"/>
            </a:lnSpc>
            <a:spcBef>
              <a:spcPct val="0"/>
            </a:spcBef>
            <a:spcAft>
              <a:spcPct val="35000"/>
            </a:spcAft>
            <a:buNone/>
            <a:defRPr b="1"/>
          </a:pPr>
          <a:r>
            <a:rPr lang="en-US" sz="2300" kern="1200"/>
            <a:t>Practice focusing at night on pinpoint lights</a:t>
          </a:r>
        </a:p>
      </dsp:txBody>
      <dsp:txXfrm>
        <a:off x="5841914" y="2008185"/>
        <a:ext cx="4320000" cy="648000"/>
      </dsp:txXfrm>
    </dsp:sp>
    <dsp:sp modelId="{2C60C702-7B02-4D67-99D6-855198474F4A}">
      <dsp:nvSpPr>
        <dsp:cNvPr id="0" name=""/>
        <dsp:cNvSpPr/>
      </dsp:nvSpPr>
      <dsp:spPr>
        <a:xfrm>
          <a:off x="5841914" y="2715201"/>
          <a:ext cx="4320000" cy="604902"/>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AA90D6-002E-4150-84B4-37A1C343AB5E}" type="datetimeFigureOut">
              <a:rPr lang="en-US" smtClean="0"/>
              <a:t>8/24/2022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17BAC8-A3B0-4CD7-BCC4-AA3389E49136}" type="slidenum">
              <a:rPr lang="en-US" smtClean="0"/>
              <a:t>‹#›</a:t>
            </a:fld>
            <a:endParaRPr lang="en-US"/>
          </a:p>
        </p:txBody>
      </p:sp>
    </p:spTree>
    <p:extLst>
      <p:ext uri="{BB962C8B-B14F-4D97-AF65-F5344CB8AC3E}">
        <p14:creationId xmlns:p14="http://schemas.microsoft.com/office/powerpoint/2010/main" val="1761283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Before class set up:</a:t>
            </a:r>
          </a:p>
          <a:p>
            <a:pPr lvl="2"/>
            <a:r>
              <a:rPr lang="en-US" dirty="0" err="1"/>
              <a:t>AirServer</a:t>
            </a:r>
            <a:r>
              <a:rPr lang="en-US" dirty="0"/>
              <a:t> and connect iPad to </a:t>
            </a:r>
            <a:r>
              <a:rPr lang="en-US" dirty="0" err="1"/>
              <a:t>AnnieO</a:t>
            </a:r>
            <a:endParaRPr lang="en-US" dirty="0"/>
          </a:p>
          <a:p>
            <a:pPr lvl="2"/>
            <a:endParaRPr lang="en-US" dirty="0"/>
          </a:p>
          <a:p>
            <a:pPr lvl="2"/>
            <a:r>
              <a:rPr lang="en-US" dirty="0"/>
              <a:t>Arrange iPad, edge second screen</a:t>
            </a:r>
          </a:p>
          <a:p>
            <a:pPr lvl="2"/>
            <a:r>
              <a:rPr lang="en-US" dirty="0"/>
              <a:t>Open PowerPoint, and show presentation in Presenter View</a:t>
            </a:r>
          </a:p>
          <a:p>
            <a:pPr lvl="2"/>
            <a:r>
              <a:rPr lang="en-US" dirty="0"/>
              <a:t>Share second screen</a:t>
            </a:r>
          </a:p>
          <a:p>
            <a:pPr lvl="2"/>
            <a:endParaRPr lang="en-US" dirty="0"/>
          </a:p>
          <a:p>
            <a:pPr lvl="2"/>
            <a:r>
              <a:rPr lang="en-US" dirty="0"/>
              <a:t>Take a deep breath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Hey everyone…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happy to be able to share a little more information about night photography and flesh out what Shari Hunt did during our meeting. I haven’t had a chance to do as much night shooting as I would like, but I do enjoy it, and I’m pleased to be able to share some tips with you.</a:t>
            </a:r>
          </a:p>
          <a:p>
            <a:endParaRPr lang="en-US" dirty="0"/>
          </a:p>
          <a:p>
            <a:endParaRPr lang="en-US" dirty="0"/>
          </a:p>
        </p:txBody>
      </p:sp>
      <p:sp>
        <p:nvSpPr>
          <p:cNvPr id="4" name="Slide Number Placeholder 3"/>
          <p:cNvSpPr>
            <a:spLocks noGrp="1"/>
          </p:cNvSpPr>
          <p:nvPr>
            <p:ph type="sldNum" sz="quarter" idx="5"/>
          </p:nvPr>
        </p:nvSpPr>
        <p:spPr/>
        <p:txBody>
          <a:bodyPr/>
          <a:lstStyle/>
          <a:p>
            <a:fld id="{6317BAC8-A3B0-4CD7-BCC4-AA3389E49136}" type="slidenum">
              <a:rPr lang="en-US" smtClean="0"/>
              <a:t>1</a:t>
            </a:fld>
            <a:endParaRPr lang="en-US"/>
          </a:p>
        </p:txBody>
      </p:sp>
    </p:spTree>
    <p:extLst>
      <p:ext uri="{BB962C8B-B14F-4D97-AF65-F5344CB8AC3E}">
        <p14:creationId xmlns:p14="http://schemas.microsoft.com/office/powerpoint/2010/main" val="2135609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t>Let’s take a look at the planning process</a:t>
            </a:r>
          </a:p>
          <a:p>
            <a:pPr lvl="1"/>
            <a:endParaRPr lang="en-US" sz="1200" dirty="0"/>
          </a:p>
          <a:p>
            <a:pPr lvl="1"/>
            <a:r>
              <a:rPr lang="en-US" sz="1200" dirty="0"/>
              <a:t>You have seen some great images of the Milky way over Big Bend National Park, and want to shoot your own. </a:t>
            </a:r>
          </a:p>
          <a:p>
            <a:pPr marL="628650" lvl="1" indent="-171450">
              <a:buFont typeface="Arial" panose="020B0604020202020204" pitchFamily="34" charset="0"/>
              <a:buChar char="•"/>
            </a:pPr>
            <a:r>
              <a:rPr lang="en-US" sz="1200" dirty="0"/>
              <a:t>Search for a spot on Flickr – Milky Way Big Bend National Park</a:t>
            </a:r>
          </a:p>
          <a:p>
            <a:pPr marL="628650" lvl="1" indent="-171450">
              <a:buFont typeface="Arial" panose="020B0604020202020204" pitchFamily="34" charset="0"/>
              <a:buChar char="•"/>
            </a:pPr>
            <a:r>
              <a:rPr lang="en-US" sz="1200" dirty="0"/>
              <a:t>Pick the image from Santa Elena</a:t>
            </a:r>
          </a:p>
          <a:p>
            <a:pPr marL="628650" lvl="1" indent="-171450">
              <a:buFont typeface="Arial" panose="020B0604020202020204" pitchFamily="34" charset="0"/>
              <a:buChar char="•"/>
            </a:pPr>
            <a:r>
              <a:rPr lang="en-US" sz="1200" dirty="0"/>
              <a:t>Show the text below and mention that sometimes you can use Google Image Search if the text doesn’t tell you where the image was taken.</a:t>
            </a:r>
          </a:p>
          <a:p>
            <a:pPr marL="628650" lvl="1" indent="-171450">
              <a:buFont typeface="Arial" panose="020B0604020202020204" pitchFamily="34" charset="0"/>
              <a:buChar char="•"/>
            </a:pPr>
            <a:r>
              <a:rPr lang="en-US" sz="1200" dirty="0"/>
              <a:t>Check out Google Maps for accessibility.</a:t>
            </a:r>
          </a:p>
          <a:p>
            <a:pPr marL="628650" lvl="1" indent="-171450">
              <a:buFont typeface="Arial" panose="020B0604020202020204" pitchFamily="34" charset="0"/>
              <a:buChar char="•"/>
            </a:pPr>
            <a:r>
              <a:rPr lang="en-US" sz="1200" dirty="0"/>
              <a:t>Show pegman to see where you can position yourself</a:t>
            </a:r>
          </a:p>
          <a:p>
            <a:pPr lvl="1"/>
            <a:endParaRPr lang="en-US" sz="1200" dirty="0"/>
          </a:p>
          <a:p>
            <a:pPr lvl="1"/>
            <a:r>
              <a:rPr lang="en-US" sz="1200" dirty="0"/>
              <a:t>Show the planner.</a:t>
            </a:r>
          </a:p>
          <a:p>
            <a:pPr marL="628650" lvl="1" indent="-171450">
              <a:buFont typeface="Arial" panose="020B0604020202020204" pitchFamily="34" charset="0"/>
              <a:buChar char="•"/>
            </a:pPr>
            <a:r>
              <a:rPr lang="en-US" sz="1200" dirty="0"/>
              <a:t>Set the planner to show only the Milky Way layers</a:t>
            </a:r>
          </a:p>
          <a:p>
            <a:pPr marL="628650" lvl="1" indent="-171450">
              <a:buFont typeface="Arial" panose="020B0604020202020204" pitchFamily="34" charset="0"/>
              <a:buChar char="•"/>
            </a:pPr>
            <a:r>
              <a:rPr lang="en-US" sz="1200" dirty="0"/>
              <a:t>Load Santa Elena Canyon</a:t>
            </a:r>
          </a:p>
          <a:p>
            <a:pPr marL="628650" lvl="1" indent="-171450">
              <a:buFont typeface="Arial" panose="020B0604020202020204" pitchFamily="34" charset="0"/>
              <a:buChar char="•"/>
            </a:pPr>
            <a:r>
              <a:rPr lang="en-US" sz="1200" dirty="0"/>
              <a:t>Look at new moon in October, skip ahead, skip back… </a:t>
            </a:r>
          </a:p>
          <a:p>
            <a:pPr marL="628650" lvl="1" indent="-171450">
              <a:buFont typeface="Arial" panose="020B0604020202020204" pitchFamily="34" charset="0"/>
              <a:buChar char="•"/>
            </a:pPr>
            <a:r>
              <a:rPr lang="en-US" sz="1200" dirty="0"/>
              <a:t>Note, the galactic center isn’t quite visible, and isn’t visible at any time this fall. But it would still be a good shot.</a:t>
            </a:r>
          </a:p>
          <a:p>
            <a:pPr lvl="1"/>
            <a:endParaRPr lang="en-US" sz="1200" dirty="0"/>
          </a:p>
          <a:p>
            <a:pPr marL="457200" lvl="1" indent="0">
              <a:buFont typeface="Arial" panose="020B0604020202020204" pitchFamily="34" charset="0"/>
              <a:buNone/>
            </a:pPr>
            <a:endParaRPr lang="en-US" sz="1200" dirty="0"/>
          </a:p>
          <a:p>
            <a:endParaRPr lang="en-US" dirty="0"/>
          </a:p>
        </p:txBody>
      </p:sp>
      <p:sp>
        <p:nvSpPr>
          <p:cNvPr id="4" name="Slide Number Placeholder 3"/>
          <p:cNvSpPr>
            <a:spLocks noGrp="1"/>
          </p:cNvSpPr>
          <p:nvPr>
            <p:ph type="sldNum" sz="quarter" idx="5"/>
          </p:nvPr>
        </p:nvSpPr>
        <p:spPr/>
        <p:txBody>
          <a:bodyPr/>
          <a:lstStyle/>
          <a:p>
            <a:fld id="{6317BAC8-A3B0-4CD7-BCC4-AA3389E49136}" type="slidenum">
              <a:rPr lang="en-US" smtClean="0"/>
              <a:t>10</a:t>
            </a:fld>
            <a:endParaRPr lang="en-US"/>
          </a:p>
        </p:txBody>
      </p:sp>
    </p:spTree>
    <p:extLst>
      <p:ext uri="{BB962C8B-B14F-4D97-AF65-F5344CB8AC3E}">
        <p14:creationId xmlns:p14="http://schemas.microsoft.com/office/powerpoint/2010/main" val="1985946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17BAC8-A3B0-4CD7-BCC4-AA3389E49136}" type="slidenum">
              <a:rPr lang="en-US" smtClean="0"/>
              <a:t>11</a:t>
            </a:fld>
            <a:endParaRPr lang="en-US"/>
          </a:p>
        </p:txBody>
      </p:sp>
    </p:spTree>
    <p:extLst>
      <p:ext uri="{BB962C8B-B14F-4D97-AF65-F5344CB8AC3E}">
        <p14:creationId xmlns:p14="http://schemas.microsoft.com/office/powerpoint/2010/main" val="4014276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Getting out to your target area and looking for foreground at the last minute could be disastrous. Imagine yourself stumbling around in the dark trying to find a good composition. Lesson learned? Scout before dark! If your target is close to home, you can go out there anytime beforehand. If your target area is distant, consider going a day or two early to scout.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Look for foreground elements. Keep in mind that shapes are harder to incorporate at night.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Without some kind of light, the only shapes you will see are those silhouetted against the sky.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You can use Star Walk 2 or </a:t>
            </a:r>
            <a:r>
              <a:rPr lang="en-US" sz="2000" dirty="0" err="1"/>
              <a:t>PhotoPills</a:t>
            </a:r>
            <a:r>
              <a:rPr lang="en-US" sz="2000" dirty="0"/>
              <a:t> to see where and when the Milky Way will come up on any given day, and what it will look like on that date. Augmented Reality will put the Milky Way into the landscape for you. Both </a:t>
            </a:r>
            <a:r>
              <a:rPr lang="en-US" sz="2000" dirty="0" err="1"/>
              <a:t>PhotoPills</a:t>
            </a:r>
            <a:r>
              <a:rPr lang="en-US" sz="2000" dirty="0"/>
              <a:t> and Star Walk have AR, but I prefer Star Walk 2 for that. It just seems easier to use. </a:t>
            </a:r>
          </a:p>
          <a:p>
            <a:pPr lvl="1"/>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A word of warning, don’t trespass! Private property is off limits unless you have permission. I’ll bet you either have a horror story about irate landowners or you know someone who does. I have friends who have been threatened with guns while they were out shooting. Contact landowners if y</a:t>
            </a:r>
            <a:r>
              <a:rPr lang="en-US" sz="1600" dirty="0"/>
              <a:t>ou need access. </a:t>
            </a:r>
            <a:r>
              <a:rPr lang="en-US" sz="2000" dirty="0"/>
              <a:t>They may even be willing to turn off lights that would interfere with your shot. Offer them a print – most people are nice if they feel that you will respect them and their property.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Fortunately, it’s not too hard to find out who owns a piece of land. </a:t>
            </a:r>
            <a:r>
              <a:rPr lang="en-US" sz="3200" b="0" i="0" dirty="0">
                <a:solidFill>
                  <a:srgbClr val="666666"/>
                </a:solidFill>
                <a:effectLst/>
                <a:latin typeface="Roboto" panose="02000000000000000000" pitchFamily="2" charset="0"/>
              </a:rPr>
              <a:t>Go to the county tax assessor’s office, visit the local land recorder or county clerk, or contact a local title company. If all else fails, reach out to mailing list companies &amp; brokers. </a:t>
            </a:r>
          </a:p>
          <a:p>
            <a:pPr marL="0" indent="0" algn="l">
              <a:buFont typeface="+mj-lt"/>
              <a:buNone/>
            </a:pPr>
            <a:endParaRPr lang="en-US" sz="1600" dirty="0"/>
          </a:p>
          <a:p>
            <a:pPr lvl="1"/>
            <a:endParaRPr lang="en-US" sz="1600" dirty="0"/>
          </a:p>
        </p:txBody>
      </p:sp>
      <p:sp>
        <p:nvSpPr>
          <p:cNvPr id="4" name="Slide Number Placeholder 3"/>
          <p:cNvSpPr>
            <a:spLocks noGrp="1"/>
          </p:cNvSpPr>
          <p:nvPr>
            <p:ph type="sldNum" sz="quarter" idx="5"/>
          </p:nvPr>
        </p:nvSpPr>
        <p:spPr/>
        <p:txBody>
          <a:bodyPr/>
          <a:lstStyle/>
          <a:p>
            <a:fld id="{6317BAC8-A3B0-4CD7-BCC4-AA3389E49136}" type="slidenum">
              <a:rPr lang="en-US" smtClean="0"/>
              <a:t>12</a:t>
            </a:fld>
            <a:endParaRPr lang="en-US"/>
          </a:p>
        </p:txBody>
      </p:sp>
    </p:spTree>
    <p:extLst>
      <p:ext uri="{BB962C8B-B14F-4D97-AF65-F5344CB8AC3E}">
        <p14:creationId xmlns:p14="http://schemas.microsoft.com/office/powerpoint/2010/main" val="239782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helps to know if you will even be able to see the stars. The night before and the day of your shoot consult Clear Outside again to see what the cloud cover and visibility will be at any given hour of the day. It’s remarkably accurate, especially on the same day.</a:t>
            </a:r>
          </a:p>
          <a:p>
            <a:endParaRPr lang="en-US" dirty="0"/>
          </a:p>
          <a:p>
            <a:r>
              <a:rPr lang="en-US" dirty="0"/>
              <a:t>Just a little confession on my part… When Mary Ruehle and I went out to the ghost town by Ft. Griffin, I checked the cloud cover. The Galactic Center was supposed to be visible starting around 10:00, and the cloud cover was supposed to clear between 10 and 11:00. All well and good. Everything happened as advertised, but I forgot to check visibility. As it turns out, there were grass fires in West Texas, and the smoke blew into the Albany area. We still got some nice images, but they weren’t as good as others I’ve captured out there when the sky was clearer.</a:t>
            </a:r>
          </a:p>
        </p:txBody>
      </p:sp>
      <p:sp>
        <p:nvSpPr>
          <p:cNvPr id="4" name="Slide Number Placeholder 3"/>
          <p:cNvSpPr>
            <a:spLocks noGrp="1"/>
          </p:cNvSpPr>
          <p:nvPr>
            <p:ph type="sldNum" sz="quarter" idx="5"/>
          </p:nvPr>
        </p:nvSpPr>
        <p:spPr/>
        <p:txBody>
          <a:bodyPr/>
          <a:lstStyle/>
          <a:p>
            <a:fld id="{6317BAC8-A3B0-4CD7-BCC4-AA3389E49136}" type="slidenum">
              <a:rPr lang="en-US" smtClean="0"/>
              <a:t>13</a:t>
            </a:fld>
            <a:endParaRPr lang="en-US"/>
          </a:p>
        </p:txBody>
      </p:sp>
    </p:spTree>
    <p:extLst>
      <p:ext uri="{BB962C8B-B14F-4D97-AF65-F5344CB8AC3E}">
        <p14:creationId xmlns:p14="http://schemas.microsoft.com/office/powerpoint/2010/main" val="3024757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Stuff to bring:</a:t>
            </a:r>
          </a:p>
          <a:p>
            <a:pPr lvl="1"/>
            <a:r>
              <a:rPr lang="en-US" sz="1600" dirty="0"/>
              <a:t>A good headlamp or a bright flashlight – for hiking. Remember, you may go out to your location during the day, but you have to come back at night.</a:t>
            </a:r>
          </a:p>
          <a:p>
            <a:pPr lvl="1"/>
            <a:r>
              <a:rPr lang="en-US" sz="1600" dirty="0"/>
              <a:t>Hand warmers – unless it’s summer and hot.</a:t>
            </a:r>
          </a:p>
          <a:p>
            <a:pPr lvl="1"/>
            <a:r>
              <a:rPr lang="en-US" sz="1600" dirty="0"/>
              <a:t>If it’s cold out – a warm hat and photo gloves</a:t>
            </a:r>
          </a:p>
          <a:p>
            <a:pPr lvl="1"/>
            <a:r>
              <a:rPr lang="en-US" sz="1600" dirty="0"/>
              <a:t>Tripod -  duh. Consider a little glow in the dark tape on the legs.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600" dirty="0"/>
              <a:t>Remote release, but if you don’t have one you can use a 2 second delay. I like to use my electronic shutter to avoid any shake at all. </a:t>
            </a:r>
          </a:p>
          <a:p>
            <a:pPr lvl="1"/>
            <a:endParaRPr lang="en-US" sz="1600" dirty="0"/>
          </a:p>
          <a:p>
            <a:pPr lvl="1"/>
            <a:r>
              <a:rPr lang="en-US" sz="1600" dirty="0"/>
              <a:t>First aid kit just in case</a:t>
            </a:r>
          </a:p>
          <a:p>
            <a:pPr lvl="1"/>
            <a:r>
              <a:rPr lang="en-US" sz="1600" dirty="0"/>
              <a:t>Bug repellant especially in summer</a:t>
            </a:r>
          </a:p>
          <a:p>
            <a:pPr lvl="1"/>
            <a:r>
              <a:rPr lang="en-US" sz="1600" dirty="0"/>
              <a:t>Snacks and caffeinated drinks – it gets late out there!</a:t>
            </a:r>
          </a:p>
          <a:p>
            <a:endParaRPr lang="en-US" dirty="0"/>
          </a:p>
        </p:txBody>
      </p:sp>
      <p:sp>
        <p:nvSpPr>
          <p:cNvPr id="4" name="Slide Number Placeholder 3"/>
          <p:cNvSpPr>
            <a:spLocks noGrp="1"/>
          </p:cNvSpPr>
          <p:nvPr>
            <p:ph type="sldNum" sz="quarter" idx="5"/>
          </p:nvPr>
        </p:nvSpPr>
        <p:spPr/>
        <p:txBody>
          <a:bodyPr/>
          <a:lstStyle/>
          <a:p>
            <a:fld id="{6317BAC8-A3B0-4CD7-BCC4-AA3389E49136}" type="slidenum">
              <a:rPr lang="en-US" smtClean="0"/>
              <a:t>14</a:t>
            </a:fld>
            <a:endParaRPr lang="en-US"/>
          </a:p>
        </p:txBody>
      </p:sp>
    </p:spTree>
    <p:extLst>
      <p:ext uri="{BB962C8B-B14F-4D97-AF65-F5344CB8AC3E}">
        <p14:creationId xmlns:p14="http://schemas.microsoft.com/office/powerpoint/2010/main" val="3094908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It’s important to be able to use your camera by feel. Turn out the lights and practice at home. Be able to change your ISO, aperture, shutter speed, and focus without lights. It’s important to practice in horizontal and vertical orientation.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You also need to be able to focus properly. More about that later, but practice before you 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lvl="1"/>
            <a:endParaRPr lang="en-US" sz="1600" dirty="0"/>
          </a:p>
        </p:txBody>
      </p:sp>
      <p:sp>
        <p:nvSpPr>
          <p:cNvPr id="4" name="Slide Number Placeholder 3"/>
          <p:cNvSpPr>
            <a:spLocks noGrp="1"/>
          </p:cNvSpPr>
          <p:nvPr>
            <p:ph type="sldNum" sz="quarter" idx="5"/>
          </p:nvPr>
        </p:nvSpPr>
        <p:spPr/>
        <p:txBody>
          <a:bodyPr/>
          <a:lstStyle/>
          <a:p>
            <a:fld id="{6317BAC8-A3B0-4CD7-BCC4-AA3389E49136}" type="slidenum">
              <a:rPr lang="en-US" smtClean="0"/>
              <a:t>15</a:t>
            </a:fld>
            <a:endParaRPr lang="en-US"/>
          </a:p>
        </p:txBody>
      </p:sp>
    </p:spTree>
    <p:extLst>
      <p:ext uri="{BB962C8B-B14F-4D97-AF65-F5344CB8AC3E}">
        <p14:creationId xmlns:p14="http://schemas.microsoft.com/office/powerpoint/2010/main" val="1005884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17BAC8-A3B0-4CD7-BCC4-AA3389E49136}" type="slidenum">
              <a:rPr lang="en-US" smtClean="0"/>
              <a:t>16</a:t>
            </a:fld>
            <a:endParaRPr lang="en-US"/>
          </a:p>
        </p:txBody>
      </p:sp>
    </p:spTree>
    <p:extLst>
      <p:ext uri="{BB962C8B-B14F-4D97-AF65-F5344CB8AC3E}">
        <p14:creationId xmlns:p14="http://schemas.microsoft.com/office/powerpoint/2010/main" val="2701106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talk about the actual shoot.</a:t>
            </a:r>
          </a:p>
          <a:p>
            <a:endParaRPr lang="en-US" dirty="0"/>
          </a:p>
          <a:p>
            <a:r>
              <a:rPr lang="en-US" dirty="0"/>
              <a:t>When you get onsite, and it gets dark be prepared to be underwhelmed if you have never seen the Milky Way in person. It doesn’t look at all like the brilliant colorful pictures you have seen. Instead, it’s a milky looking streak across the sky. All the stars are impressive, but don’t expect to see something like the images you have seen in books and on the web.</a:t>
            </a:r>
          </a:p>
        </p:txBody>
      </p:sp>
      <p:sp>
        <p:nvSpPr>
          <p:cNvPr id="4" name="Slide Number Placeholder 3"/>
          <p:cNvSpPr>
            <a:spLocks noGrp="1"/>
          </p:cNvSpPr>
          <p:nvPr>
            <p:ph type="sldNum" sz="quarter" idx="5"/>
          </p:nvPr>
        </p:nvSpPr>
        <p:spPr/>
        <p:txBody>
          <a:bodyPr/>
          <a:lstStyle/>
          <a:p>
            <a:fld id="{6317BAC8-A3B0-4CD7-BCC4-AA3389E49136}" type="slidenum">
              <a:rPr lang="en-US" smtClean="0"/>
              <a:t>17</a:t>
            </a:fld>
            <a:endParaRPr lang="en-US"/>
          </a:p>
        </p:txBody>
      </p:sp>
    </p:spTree>
    <p:extLst>
      <p:ext uri="{BB962C8B-B14F-4D97-AF65-F5344CB8AC3E}">
        <p14:creationId xmlns:p14="http://schemas.microsoft.com/office/powerpoint/2010/main" val="4003441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get onsite you need to make some decisions. Are you going to do a single shot or take several and stack them? </a:t>
            </a:r>
          </a:p>
          <a:p>
            <a:pPr marL="171450" indent="-171450">
              <a:buFont typeface="Arial" panose="020B0604020202020204" pitchFamily="34" charset="0"/>
              <a:buChar char="•"/>
            </a:pPr>
            <a:r>
              <a:rPr lang="en-US" dirty="0"/>
              <a:t>Single shots are faster, and much less work in post. You can usually manage noise with </a:t>
            </a:r>
            <a:r>
              <a:rPr lang="en-US" dirty="0" err="1"/>
              <a:t>DeNoise</a:t>
            </a:r>
            <a:r>
              <a:rPr lang="en-US" dirty="0"/>
              <a:t> AI, particularly if you have a newish full frame camera.</a:t>
            </a:r>
          </a:p>
          <a:p>
            <a:pPr marL="171450" indent="-171450">
              <a:buFont typeface="Arial" panose="020B0604020202020204" pitchFamily="34" charset="0"/>
              <a:buChar char="•"/>
            </a:pPr>
            <a:r>
              <a:rPr lang="en-US" dirty="0"/>
              <a:t>Stacking gives you the ability to shoot very short shutter speeds at high ISO and still have almost no noise.</a:t>
            </a:r>
          </a:p>
          <a:p>
            <a:endParaRPr lang="en-US" dirty="0"/>
          </a:p>
          <a:p>
            <a:r>
              <a:rPr lang="en-US" dirty="0"/>
              <a:t>If you have two bodies, you might try shooting star trails with one and the Milky Way with the other. For Star Trails, you could open the shutter and shoot a very long shutter speed, but that causes a LOT of noise. Instead use an intervalometer and stack the images in post. Or if you have an Olympus, use Live Composite and just let it go, and it does the stacking for you.</a:t>
            </a:r>
          </a:p>
          <a:p>
            <a:endParaRPr lang="en-US" dirty="0"/>
          </a:p>
          <a:p>
            <a:r>
              <a:rPr lang="en-US" dirty="0"/>
              <a:t>Once you set up your star trails, you simply ignore your camera for a long time. You might as well be doing the more labor-intensive Milky Way shots. But caution – have your star trails setup far enough away from the Milky Way location so that you don’t get light bleed from the times you turn on your headlamp.</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17BAC8-A3B0-4CD7-BCC4-AA3389E491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233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both single shot and stacking shoot RAW and in manual mode! Set your white balance to 3600 - 3800 Kelvin. If your camera doesn’t have Kelvin settings, set it to daylight so that all images will have the same white balance setting. </a:t>
            </a:r>
          </a:p>
          <a:p>
            <a:endParaRPr lang="en-US" dirty="0"/>
          </a:p>
          <a:p>
            <a:r>
              <a:rPr lang="en-US" dirty="0"/>
              <a:t>Your camera settings will depend on your approach. If you plan a single shot:</a:t>
            </a:r>
          </a:p>
          <a:p>
            <a:endParaRPr lang="en-US" dirty="0"/>
          </a:p>
          <a:p>
            <a:pPr lvl="1"/>
            <a:r>
              <a:rPr lang="en-US" sz="2000" dirty="0"/>
              <a:t>Use a fast Lens – at least f/2.8.</a:t>
            </a:r>
          </a:p>
          <a:p>
            <a:pPr lvl="1"/>
            <a:endParaRPr lang="en-US" sz="2000" dirty="0"/>
          </a:p>
          <a:p>
            <a:pPr lvl="1"/>
            <a:r>
              <a:rPr lang="en-US" sz="2000" dirty="0"/>
              <a:t>Wide angle will give you the broad sweep of the Milky Way, plus you can leave the shutter open longer without getting trails.</a:t>
            </a:r>
          </a:p>
          <a:p>
            <a:pPr lvl="1"/>
            <a:r>
              <a:rPr lang="en-US" sz="2000" dirty="0"/>
              <a:t>A good starting place, 25 seconds, ISO 2000, wide open. Increase ISO as needed. Depending on your location the ambient light will dictate different exposures. Note, this will probably not give you pinpoint stars, but unless you are going to print large it’ll hardly be noticeable.</a:t>
            </a:r>
          </a:p>
          <a:p>
            <a:pPr lvl="1"/>
            <a:endParaRPr lang="en-US" sz="20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000" dirty="0"/>
              <a:t>Leave Noise Reduction off while you do some test shots to get the exposure, compensation and focus right. Then turn it on for the final shot. Otherwise, you have to wait 25 seconds after the shutter closes before you can do anything else for each test shot.</a:t>
            </a:r>
          </a:p>
          <a:p>
            <a:pPr lvl="1"/>
            <a:endParaRPr lang="en-US" sz="2000" dirty="0"/>
          </a:p>
          <a:p>
            <a:pPr lvl="1"/>
            <a:r>
              <a:rPr lang="en-US" sz="2000" dirty="0"/>
              <a:t>Pinpoint stars are dependent on focal length, camera, and f/stop. You may be familiar with the old 500 rule - </a:t>
            </a:r>
            <a:r>
              <a:rPr lang="en-US" sz="3200" b="1" i="0" dirty="0">
                <a:solidFill>
                  <a:srgbClr val="3D3D3D"/>
                </a:solidFill>
                <a:effectLst/>
                <a:latin typeface="Roboto" panose="02000000000000000000" pitchFamily="2" charset="0"/>
              </a:rPr>
              <a:t>500 / Crop-Factor x Focal Length = Ideal Shutter Speed. </a:t>
            </a:r>
            <a:r>
              <a:rPr lang="en-US" sz="3200" b="0" i="0" dirty="0">
                <a:solidFill>
                  <a:srgbClr val="3D3D3D"/>
                </a:solidFill>
                <a:effectLst/>
                <a:latin typeface="Roboto" panose="02000000000000000000" pitchFamily="2" charset="0"/>
              </a:rPr>
              <a:t>This rule was devised for film with grain, and it should be used only as a rough guideline for Today’s cameras. A better option is to use </a:t>
            </a:r>
            <a:r>
              <a:rPr lang="en-US" sz="2000" dirty="0" err="1"/>
              <a:t>PhotoPills</a:t>
            </a:r>
            <a:r>
              <a:rPr lang="en-US" sz="2000" dirty="0"/>
              <a:t>, which has a pill to take the guesswork out of that.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17BAC8-A3B0-4CD7-BCC4-AA3389E491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697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Hi everyone,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My first star shots were taken on a trip to White Sands, where we had permission to enter the park before dawn. We were hanging out at the entrance waiting for the ranger to open the gate, and Elisabeth Shore said, “Let’s try some Milky Way shots.” She had just learned a little bit about shooting at night and was able to give me a starting place for the settings. This image was my very first Milky Way picture, and I was hooked.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Then on a trip to South Georgia Island, I made friends with Jen Wu, who is a Canon Explorer of Light, and an expert in the field. She came to speak for the Heard photo club, and taught me a bit more, and I picked up a copy of her field guide for shooting after dark. A couple of workshops with Mike Mezeul gave me more hands-on experience, too.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So, on to tonight's 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Night photography isn’t all about the Milky Way, or even about stars. It encompasses car trails, cityscapes, factories and bridges, and all manner of subjects. I love rainy city street at night, for instance, but tonight we are going to concentrate on the stars. We will talk a lot about Milky Way, and a little bit about star trails, too.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good star shot takes a lot of planning. A nice way to ease into it is to go on a workshop or meetup with a leader who can help you. But we’re going to talk about how to plan, shoot, and edit Milky Way shots from start to finish.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 can do a lot of that planning in your living room or office… All it takes is a computer.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Unfortunately, there is no one site or app that does it all. We can combine the available tools, though, and do a great job planning and executing a shot. So let’s dig in!</a:t>
            </a:r>
          </a:p>
        </p:txBody>
      </p:sp>
      <p:sp>
        <p:nvSpPr>
          <p:cNvPr id="4" name="Slide Number Placeholder 3"/>
          <p:cNvSpPr>
            <a:spLocks noGrp="1"/>
          </p:cNvSpPr>
          <p:nvPr>
            <p:ph type="sldNum" sz="quarter" idx="5"/>
          </p:nvPr>
        </p:nvSpPr>
        <p:spPr/>
        <p:txBody>
          <a:bodyPr/>
          <a:lstStyle/>
          <a:p>
            <a:fld id="{6317BAC8-A3B0-4CD7-BCC4-AA3389E49136}" type="slidenum">
              <a:rPr lang="en-US" smtClean="0"/>
              <a:t>2</a:t>
            </a:fld>
            <a:endParaRPr lang="en-US"/>
          </a:p>
        </p:txBody>
      </p:sp>
    </p:spTree>
    <p:extLst>
      <p:ext uri="{BB962C8B-B14F-4D97-AF65-F5344CB8AC3E}">
        <p14:creationId xmlns:p14="http://schemas.microsoft.com/office/powerpoint/2010/main" val="2924482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plan a stacked shot, your camera settings will be quite different.</a:t>
            </a:r>
          </a:p>
          <a:p>
            <a:pPr lvl="1"/>
            <a:r>
              <a:rPr lang="en-US" sz="2000" dirty="0"/>
              <a:t>Shorter shutter speeds. 8-12 seconds</a:t>
            </a:r>
          </a:p>
          <a:p>
            <a:pPr lvl="1"/>
            <a:r>
              <a:rPr lang="en-US" sz="2000" dirty="0"/>
              <a:t>Crank up the ISO </a:t>
            </a:r>
          </a:p>
          <a:p>
            <a:pPr lvl="1"/>
            <a:endParaRPr lang="en-US" sz="2000" dirty="0"/>
          </a:p>
          <a:p>
            <a:pPr lvl="1"/>
            <a:r>
              <a:rPr lang="en-US" sz="2000" dirty="0"/>
              <a:t>Take 8-20 shots in succession. Most modern cameras can be set up to do this automatically on time lapse or interval shooting</a:t>
            </a:r>
          </a:p>
          <a:p>
            <a:pPr lvl="1"/>
            <a:r>
              <a:rPr lang="en-US" sz="2000" dirty="0"/>
              <a:t>Noise reduction off</a:t>
            </a:r>
          </a:p>
          <a:p>
            <a:pPr lvl="1"/>
            <a:r>
              <a:rPr lang="en-US" sz="2000" dirty="0"/>
              <a:t>Stack in post. </a:t>
            </a:r>
          </a:p>
          <a:p>
            <a:pPr lvl="1"/>
            <a:endParaRPr lang="en-US" sz="2000" dirty="0"/>
          </a:p>
          <a:p>
            <a:r>
              <a:rPr lang="en-US" dirty="0"/>
              <a:t>You can get away with exposing more brightly when stacking because the noise will be removed in post. This works because </a:t>
            </a:r>
            <a:r>
              <a:rPr lang="en-US" b="0" i="0" dirty="0">
                <a:solidFill>
                  <a:srgbClr val="111111"/>
                </a:solidFill>
                <a:effectLst/>
                <a:latin typeface="Roboto" panose="02000000000000000000" pitchFamily="2" charset="0"/>
              </a:rPr>
              <a:t>the stacking technique</a:t>
            </a:r>
            <a:r>
              <a:rPr lang="en-US" b="1" i="0" dirty="0">
                <a:solidFill>
                  <a:srgbClr val="111111"/>
                </a:solidFill>
                <a:effectLst/>
                <a:latin typeface="Roboto" panose="02000000000000000000" pitchFamily="2" charset="0"/>
              </a:rPr>
              <a:t> makes use of the random nature of noise</a:t>
            </a:r>
            <a:r>
              <a:rPr lang="en-US" b="0" i="0" dirty="0">
                <a:solidFill>
                  <a:srgbClr val="111111"/>
                </a:solidFill>
                <a:effectLst/>
                <a:latin typeface="Roboto" panose="02000000000000000000" pitchFamily="2" charset="0"/>
              </a:rPr>
              <a:t>. By making a series of images without moving the camera, every single image will have a slightly different noise pattern. When combining these images in a smart way, it is possible to cancel out the noise, without loss of detail.</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17BAC8-A3B0-4CD7-BCC4-AA3389E491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177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When I first started shooting Milky Way, I got all excited looking at the back of my camera, but on the computer screen everything was way too dark. </a:t>
            </a:r>
            <a:r>
              <a:rPr lang="en-US" sz="1200" dirty="0"/>
              <a:t>Do not rely on the LCD – too easy to underexpose badly because your eyes are adapted to the dark. When you get home you will be sorely disappointed. </a:t>
            </a:r>
            <a:endParaRPr lang="en-US" sz="1200"/>
          </a:p>
          <a:p>
            <a:endParaRPr lang="en-US" sz="1200"/>
          </a:p>
          <a:p>
            <a:r>
              <a:rPr lang="en-US" sz="1200"/>
              <a:t>Check the histogram. Try to expose so that the peak is about a third of the way over</a:t>
            </a:r>
            <a:r>
              <a:rPr lang="en-US" sz="1200" dirty="0"/>
              <a:t>. Keep in mind that you may clip on the dark side if you have silhouetted portions of the composition. That’s ok</a:t>
            </a:r>
            <a:r>
              <a:rPr lang="en-US" sz="1200"/>
              <a:t>.</a:t>
            </a:r>
          </a:p>
          <a:p>
            <a:endParaRPr lang="en-US" sz="1200"/>
          </a:p>
          <a:p>
            <a:r>
              <a:rPr lang="en-US" sz="1200"/>
              <a:t>Experiment – all cameras are different. All locations are different.</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17BAC8-A3B0-4CD7-BCC4-AA3389E491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763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are two schools of thought on focusing. One is to focus on the stars, and let the foreground take care of itself. The other is to focus on your foreground subject and rely on hyperfocal length to get acceptable stars. You can also focus stack if shooting a very close foreground.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you are doing a broad landscape, focus on the stars. On most cameras, it’s just shy of infinity. That’s because camera manufacturers build in a little leeway to compensate for temperature fluctuations changing the distance between lens elements. Focusing at night is tough. Your camera probably has a feature to enlarge the subjects in Live View. Put a bright star in the center of the frame and focus until it appears at its smallest. Some Olympus users have starry sky autofocus. At night you can focus on a light in the distance.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you have a particular foreground interest, try focusing on that. The Milky Way may be slightly out of focus, but it probably will be acceptable. Why? Remember hyperfocal length? On my camera, at 14mm and f/2.8, my hyperfocal length is 15 feet. Chances are any buildings I may be using for foreground are more than 15 feet away. If you want to focus during the day, you might bring some tape to secure your focus ring in place. But if you move your camera, remember to adjust your focus.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17BAC8-A3B0-4CD7-BCC4-AA3389E491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834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When it comes to framing, composition is composition. All the usual considerations apply.</a:t>
            </a:r>
          </a:p>
          <a:p>
            <a:pPr lvl="1"/>
            <a:endParaRPr lang="en-US" sz="2000" dirty="0"/>
          </a:p>
          <a:p>
            <a:pPr lvl="1"/>
            <a:r>
              <a:rPr lang="en-US" sz="2000" dirty="0"/>
              <a:t>Your camera may have night view boost to help</a:t>
            </a:r>
          </a:p>
          <a:p>
            <a:pPr lvl="1"/>
            <a:endParaRPr lang="en-US" sz="2000" dirty="0"/>
          </a:p>
          <a:p>
            <a:pPr lvl="1"/>
            <a:r>
              <a:rPr lang="en-US" sz="2000" dirty="0"/>
              <a:t>Shoot horizontal or vertical? Try both.</a:t>
            </a:r>
          </a:p>
          <a:p>
            <a:pPr lvl="1"/>
            <a:endParaRPr lang="en-US" sz="20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000" dirty="0"/>
              <a:t>Vary your focal length. </a:t>
            </a:r>
          </a:p>
          <a:p>
            <a:pPr lvl="1"/>
            <a:endParaRPr lang="en-US" sz="2000" dirty="0"/>
          </a:p>
          <a:p>
            <a:pPr lvl="1"/>
            <a:r>
              <a:rPr lang="en-US" sz="2000" dirty="0"/>
              <a:t>The Milky Way never changes, the foreground makes your image unique. </a:t>
            </a:r>
          </a:p>
          <a:p>
            <a:pPr lvl="1"/>
            <a:endParaRPr lang="en-US" sz="2000" dirty="0"/>
          </a:p>
          <a:p>
            <a:pPr lvl="1"/>
            <a:r>
              <a:rPr lang="en-US" sz="2000" dirty="0"/>
              <a:t>Lighting – keep it natural</a:t>
            </a:r>
          </a:p>
          <a:p>
            <a:pPr lvl="1"/>
            <a:r>
              <a:rPr lang="en-US" sz="2000" dirty="0"/>
              <a:t>If you have no moon at all, try shooting your foreground during Blue Hour.</a:t>
            </a:r>
          </a:p>
          <a:p>
            <a:pPr lvl="1"/>
            <a:endParaRPr lang="en-US" sz="2000" dirty="0"/>
          </a:p>
          <a:p>
            <a:pPr lvl="1"/>
            <a:r>
              <a:rPr lang="en-US" sz="1200" dirty="0"/>
              <a:t>If you have buildings, shoot wide and leave room to use transform to correct perspective distortion.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17BAC8-A3B0-4CD7-BCC4-AA3389E491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751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want to shoot the night sky with just a silhouette against it. That’s perfectly fine. But if you want detail in your foreground, you will need some kind of light. As I mentioned earlier, a crescent moon can give you pleasing light on the landscape. If that’s not available I’ve found that low level LED panels are great for lighting the foreground. They have a variable brightness, and at the lowest setting and with the right placement, you can leave them on during the full exposure. </a:t>
            </a:r>
          </a:p>
          <a:p>
            <a:endParaRPr lang="en-US" dirty="0"/>
          </a:p>
          <a:p>
            <a:r>
              <a:rPr lang="en-US" dirty="0"/>
              <a:t>In this slide, I have two images of the same bus, taken at different times on the same night. The first one was taken just before moonset when there was a crescent moon. You can see that the landscape is lit – particularly the hillside to the left of the frame. </a:t>
            </a:r>
          </a:p>
          <a:p>
            <a:endParaRPr lang="en-US" dirty="0"/>
          </a:p>
          <a:p>
            <a:r>
              <a:rPr lang="en-US" dirty="0"/>
              <a:t>An hour later, the moon had set, and we needed to use light painting to illuminate the bus. We used LED panels outside the bus to light the side. </a:t>
            </a:r>
          </a:p>
          <a:p>
            <a:endParaRPr lang="en-US" dirty="0"/>
          </a:p>
          <a:p>
            <a:r>
              <a:rPr lang="en-US" dirty="0"/>
              <a:t>In both shots we used </a:t>
            </a:r>
            <a:r>
              <a:rPr lang="en-US" dirty="0" err="1"/>
              <a:t>Lume</a:t>
            </a:r>
            <a:r>
              <a:rPr lang="en-US" dirty="0"/>
              <a:t> Cubes for just a second or two inside the bus. </a:t>
            </a:r>
          </a:p>
        </p:txBody>
      </p:sp>
      <p:sp>
        <p:nvSpPr>
          <p:cNvPr id="4" name="Slide Number Placeholder 3"/>
          <p:cNvSpPr>
            <a:spLocks noGrp="1"/>
          </p:cNvSpPr>
          <p:nvPr>
            <p:ph type="sldNum" sz="quarter" idx="5"/>
          </p:nvPr>
        </p:nvSpPr>
        <p:spPr/>
        <p:txBody>
          <a:bodyPr/>
          <a:lstStyle/>
          <a:p>
            <a:fld id="{6317BAC8-A3B0-4CD7-BCC4-AA3389E49136}" type="slidenum">
              <a:rPr lang="en-US" smtClean="0"/>
              <a:t>24</a:t>
            </a:fld>
            <a:endParaRPr lang="en-US"/>
          </a:p>
        </p:txBody>
      </p:sp>
    </p:spTree>
    <p:extLst>
      <p:ext uri="{BB962C8B-B14F-4D97-AF65-F5344CB8AC3E}">
        <p14:creationId xmlns:p14="http://schemas.microsoft.com/office/powerpoint/2010/main" val="1185007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word of caution – when you are using LED panels you can’t see shadows on your subject. You can hardly even see the light on the subject. I totally ruined this image of the Rock Church by placing the light where the bush on the left threw a shadow on the right side of the church. Be very cognizant of little details like that. </a:t>
            </a:r>
          </a:p>
        </p:txBody>
      </p:sp>
      <p:sp>
        <p:nvSpPr>
          <p:cNvPr id="4" name="Slide Number Placeholder 3"/>
          <p:cNvSpPr>
            <a:spLocks noGrp="1"/>
          </p:cNvSpPr>
          <p:nvPr>
            <p:ph type="sldNum" sz="quarter" idx="5"/>
          </p:nvPr>
        </p:nvSpPr>
        <p:spPr/>
        <p:txBody>
          <a:bodyPr/>
          <a:lstStyle/>
          <a:p>
            <a:fld id="{6317BAC8-A3B0-4CD7-BCC4-AA3389E49136}" type="slidenum">
              <a:rPr lang="en-US" smtClean="0"/>
              <a:t>25</a:t>
            </a:fld>
            <a:endParaRPr lang="en-US"/>
          </a:p>
        </p:txBody>
      </p:sp>
    </p:spTree>
    <p:extLst>
      <p:ext uri="{BB962C8B-B14F-4D97-AF65-F5344CB8AC3E}">
        <p14:creationId xmlns:p14="http://schemas.microsoft.com/office/powerpoint/2010/main" val="620203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a:t>Safety is paramount:</a:t>
            </a:r>
          </a:p>
          <a:p>
            <a:r>
              <a:rPr lang="en-US" sz="2000"/>
              <a:t>Take a friend or at least let someone know where you are going and when you will be back. </a:t>
            </a:r>
          </a:p>
          <a:p>
            <a:endParaRPr lang="en-US" sz="2000"/>
          </a:p>
          <a:p>
            <a:r>
              <a:rPr lang="en-US" sz="2000"/>
              <a:t>About shooting with friends – It’s a fine line between having an acceptable number of people and too many. Invariably someone will turn on a light while someone else is shooting. Be courteous and ask before turning on a light. Be kind if someone makes a mistake and ruins your shot. You can always take another one.</a:t>
            </a:r>
          </a:p>
          <a:p>
            <a:endParaRPr lang="en-US" sz="2000"/>
          </a:p>
          <a:p>
            <a:r>
              <a:rPr lang="en-US" sz="2000"/>
              <a:t>Be aware of your surroundings, especially if you are alone. Aside from people who might harm you, you could step in a hole and twist an ankle or fall and break an arm or a hip.</a:t>
            </a:r>
          </a:p>
          <a:p>
            <a:endParaRPr lang="en-US" sz="200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Depending on your location, be on the lookout for snakes, scorpions and predators.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a:p>
          <a:p>
            <a:r>
              <a:rPr lang="en-US" sz="2000"/>
              <a:t>Exhaustion – Don’t drive home if you are too tired. The first time I shot Ft Griffin, we finished about 2:00 AM, and it’s a </a:t>
            </a:r>
            <a:r>
              <a:rPr lang="en-US" sz="2000" dirty="0"/>
              <a:t>three-and-a-half-hour</a:t>
            </a:r>
            <a:r>
              <a:rPr lang="en-US" sz="2000"/>
              <a:t> drive home. I should have stopped at a hotel and checked in. I tried pulling off the road and sleeping a while, but I was too tired and wired to sleep. I pressed onward because I had to be at church the next morning to run AV. I wasn’t the smartest cookie in the box. The next time I stayed in Graham, which was an hour closer to home.</a:t>
            </a:r>
            <a:endParaRPr lang="en-US" sz="1600"/>
          </a:p>
          <a:p>
            <a:endParaRPr lang="en-US"/>
          </a:p>
        </p:txBody>
      </p:sp>
      <p:sp>
        <p:nvSpPr>
          <p:cNvPr id="4" name="Slide Number Placeholder 3"/>
          <p:cNvSpPr>
            <a:spLocks noGrp="1"/>
          </p:cNvSpPr>
          <p:nvPr>
            <p:ph type="sldNum" sz="quarter" idx="5"/>
          </p:nvPr>
        </p:nvSpPr>
        <p:spPr/>
        <p:txBody>
          <a:bodyPr/>
          <a:lstStyle/>
          <a:p>
            <a:fld id="{6317BAC8-A3B0-4CD7-BCC4-AA3389E49136}" type="slidenum">
              <a:rPr lang="en-US" smtClean="0"/>
              <a:t>26</a:t>
            </a:fld>
            <a:endParaRPr lang="en-US"/>
          </a:p>
        </p:txBody>
      </p:sp>
    </p:spTree>
    <p:extLst>
      <p:ext uri="{BB962C8B-B14F-4D97-AF65-F5344CB8AC3E}">
        <p14:creationId xmlns:p14="http://schemas.microsoft.com/office/powerpoint/2010/main" val="2548668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17BAC8-A3B0-4CD7-BCC4-AA3389E49136}" type="slidenum">
              <a:rPr lang="en-US" smtClean="0"/>
              <a:t>27</a:t>
            </a:fld>
            <a:endParaRPr lang="en-US"/>
          </a:p>
        </p:txBody>
      </p:sp>
    </p:spTree>
    <p:extLst>
      <p:ext uri="{BB962C8B-B14F-4D97-AF65-F5344CB8AC3E}">
        <p14:creationId xmlns:p14="http://schemas.microsoft.com/office/powerpoint/2010/main" val="4143080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you might be underwhelmed when you first see the Milky Way in person, you might be disappointed when you first download your images. They might be orange. They might look very dark. They most surely will look dim. Don’t be discouraged! They just need a little tender loving care.</a:t>
            </a:r>
          </a:p>
        </p:txBody>
      </p:sp>
      <p:sp>
        <p:nvSpPr>
          <p:cNvPr id="4" name="Slide Number Placeholder 3"/>
          <p:cNvSpPr>
            <a:spLocks noGrp="1"/>
          </p:cNvSpPr>
          <p:nvPr>
            <p:ph type="sldNum" sz="quarter" idx="5"/>
          </p:nvPr>
        </p:nvSpPr>
        <p:spPr/>
        <p:txBody>
          <a:bodyPr/>
          <a:lstStyle/>
          <a:p>
            <a:fld id="{6317BAC8-A3B0-4CD7-BCC4-AA3389E49136}" type="slidenum">
              <a:rPr lang="en-US" smtClean="0"/>
              <a:t>28</a:t>
            </a:fld>
            <a:endParaRPr lang="en-US"/>
          </a:p>
        </p:txBody>
      </p:sp>
    </p:spTree>
    <p:extLst>
      <p:ext uri="{BB962C8B-B14F-4D97-AF65-F5344CB8AC3E}">
        <p14:creationId xmlns:p14="http://schemas.microsoft.com/office/powerpoint/2010/main" val="4047271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Ok, so it’s time to transform that dull milky star-filled sky into one of those pictures you have seen in magazines and on Instagram.</a:t>
            </a:r>
          </a:p>
          <a:p>
            <a:pPr marL="342900" marR="0" lvl="0" indent="-342900">
              <a:lnSpc>
                <a:spcPct val="107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Balance the color first, even if you are going to make it cooler or warmer later. That lets you bring out the color in the stars more easily.</a:t>
            </a:r>
          </a:p>
          <a:p>
            <a:pPr marL="742950" marR="0" lvl="1" indent="-28575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Open the file in Lightroom's Develop module.</a:t>
            </a:r>
          </a:p>
          <a:p>
            <a:pPr marL="742950" marR="0" lvl="1" indent="-28575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Crank the Vibrance and Saturation sliders up to 100. This will make the image look hideous, but it's only temporary.</a:t>
            </a:r>
          </a:p>
          <a:p>
            <a:pPr marL="742950" marR="0" lvl="1" indent="-28575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You'll notice that the image is a collection of blue and yellow splotches. Your goal is to move the white balance slider until you have a roughly even amount of blue and yellow. You can also use the brush and gradient tools to smooth out hotspots.</a:t>
            </a:r>
          </a:p>
          <a:p>
            <a:pPr marL="742950" marR="0" lvl="1" indent="-28575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you think you have roughly as much blue as you have yellow, reset Vibrance and Saturation back to 0. Presto, your image is neutral.</a:t>
            </a:r>
          </a:p>
          <a:p>
            <a:endParaRPr lang="en-US" dirty="0"/>
          </a:p>
        </p:txBody>
      </p:sp>
      <p:sp>
        <p:nvSpPr>
          <p:cNvPr id="4" name="Slide Number Placeholder 3"/>
          <p:cNvSpPr>
            <a:spLocks noGrp="1"/>
          </p:cNvSpPr>
          <p:nvPr>
            <p:ph type="sldNum" sz="quarter" idx="5"/>
          </p:nvPr>
        </p:nvSpPr>
        <p:spPr/>
        <p:txBody>
          <a:bodyPr/>
          <a:lstStyle/>
          <a:p>
            <a:fld id="{6317BAC8-A3B0-4CD7-BCC4-AA3389E49136}" type="slidenum">
              <a:rPr lang="en-US" smtClean="0"/>
              <a:t>29</a:t>
            </a:fld>
            <a:endParaRPr lang="en-US"/>
          </a:p>
        </p:txBody>
      </p:sp>
    </p:spTree>
    <p:extLst>
      <p:ext uri="{BB962C8B-B14F-4D97-AF65-F5344CB8AC3E}">
        <p14:creationId xmlns:p14="http://schemas.microsoft.com/office/powerpoint/2010/main" val="1019462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lot depends on whether you have a trip planned to a particular area or are just looking for a good location and don’t know where you want to go. If it’s the latter, start by looking for dark sky areas and see what tickles your fancy.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are multiple websites, but darkskyfinder.com has a great light pollution map. Just be careful what you click on – if you click start, you are downloading Chrome. Click on “Open Map.”</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you can see, the eastern part of the US is has a lot of light pollution, but there are a few marked locations where you have a chance to see stars.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western half of the US is great until you get to the west coast, where there is a higher population. Still, right along the coastline there’s a border where you can shoot out over the ocean and the skies will be really dark.</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perhaps you have a trip planned to somewhere in the globe and want to shoot stars while you are there. You can also check out Dark Sky Finder to see what skies that area provides.</a:t>
            </a:r>
          </a:p>
        </p:txBody>
      </p:sp>
      <p:sp>
        <p:nvSpPr>
          <p:cNvPr id="4" name="Slide Number Placeholder 3"/>
          <p:cNvSpPr>
            <a:spLocks noGrp="1"/>
          </p:cNvSpPr>
          <p:nvPr>
            <p:ph type="sldNum" sz="quarter" idx="5"/>
          </p:nvPr>
        </p:nvSpPr>
        <p:spPr/>
        <p:txBody>
          <a:bodyPr/>
          <a:lstStyle/>
          <a:p>
            <a:fld id="{6317BAC8-A3B0-4CD7-BCC4-AA3389E49136}" type="slidenum">
              <a:rPr lang="en-US" smtClean="0"/>
              <a:t>3</a:t>
            </a:fld>
            <a:endParaRPr lang="en-US"/>
          </a:p>
        </p:txBody>
      </p:sp>
    </p:spTree>
    <p:extLst>
      <p:ext uri="{BB962C8B-B14F-4D97-AF65-F5344CB8AC3E}">
        <p14:creationId xmlns:p14="http://schemas.microsoft.com/office/powerpoint/2010/main" val="725036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Adjust </a:t>
            </a:r>
            <a:r>
              <a:rPr lang="en-US" sz="1200" dirty="0">
                <a:latin typeface="Calibri" panose="020F0502020204030204" pitchFamily="34" charset="0"/>
                <a:ea typeface="Calibri" panose="020F0502020204030204" pitchFamily="34" charset="0"/>
                <a:cs typeface="Times New Roman" panose="02020603050405020304" pitchFamily="18" charset="0"/>
              </a:rPr>
              <a:t>exposure, etc.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Clarity and dehaze are your friends. Use some to start with and then add a radial gradient over the Milky Way and add a bit more.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shot </a:t>
            </a:r>
            <a:r>
              <a:rPr lang="en-US" sz="1200" dirty="0">
                <a:latin typeface="Calibri" panose="020F0502020204030204" pitchFamily="34" charset="0"/>
                <a:ea typeface="Calibri" panose="020F0502020204030204" pitchFamily="34" charset="0"/>
                <a:cs typeface="Times New Roman" panose="02020603050405020304" pitchFamily="18" charset="0"/>
              </a:rPr>
              <a:t>separately, t</a:t>
            </a:r>
            <a:r>
              <a:rPr lang="en-US" sz="1200" dirty="0">
                <a:effectLst/>
                <a:latin typeface="Calibri" panose="020F0502020204030204" pitchFamily="34" charset="0"/>
                <a:ea typeface="Calibri" panose="020F0502020204030204" pitchFamily="34" charset="0"/>
                <a:cs typeface="Times New Roman" panose="02020603050405020304" pitchFamily="18" charset="0"/>
              </a:rPr>
              <a:t>reat the foreground and background separately. Blend using masks in Photoshop.</a:t>
            </a:r>
          </a:p>
          <a:p>
            <a:pPr marL="342900" indent="-342900">
              <a:lnSpc>
                <a:spcPct val="107000"/>
              </a:lnSpc>
              <a:spcBef>
                <a:spcPts val="0"/>
              </a:spcBef>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Adjust color temperature to taste.  Warm or cool? It’s up to you. I prefer mine a little on the blue side.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stacked shots – copy all changes to the rest if the images, and then stack for noise. Starry Landscape Stacker for Mac, or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Sequator</a:t>
            </a:r>
            <a:r>
              <a:rPr lang="en-US" sz="1200" dirty="0">
                <a:effectLst/>
                <a:latin typeface="Calibri" panose="020F0502020204030204" pitchFamily="34" charset="0"/>
                <a:ea typeface="Calibri" panose="020F0502020204030204" pitchFamily="34" charset="0"/>
                <a:cs typeface="Times New Roman" panose="02020603050405020304" pitchFamily="18" charset="0"/>
              </a:rPr>
              <a:t> for Windows. We will try to do a demo of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Sequator</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 later date.</a:t>
            </a:r>
          </a:p>
          <a:p>
            <a:pPr marL="342900" marR="0" lvl="0" indent="-342900">
              <a:lnSpc>
                <a:spcPct val="107000"/>
              </a:lnSpc>
              <a:spcBef>
                <a:spcPts val="0"/>
              </a:spcBef>
              <a:spcAft>
                <a:spcPts val="0"/>
              </a:spcAft>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Dodge and Burn in Photoshop to enhance the Milky Way a little, but don’t get too heavy handed.</a:t>
            </a:r>
          </a:p>
          <a:p>
            <a:pPr marL="0" marR="0" lvl="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might like this video: https://www.jacknicholsphoto.com/processing-a-single-shot-milky-way-photo</a:t>
            </a:r>
          </a:p>
          <a:p>
            <a:endParaRPr lang="en-US" dirty="0"/>
          </a:p>
        </p:txBody>
      </p:sp>
      <p:sp>
        <p:nvSpPr>
          <p:cNvPr id="4" name="Slide Number Placeholder 3"/>
          <p:cNvSpPr>
            <a:spLocks noGrp="1"/>
          </p:cNvSpPr>
          <p:nvPr>
            <p:ph type="sldNum" sz="quarter" idx="5"/>
          </p:nvPr>
        </p:nvSpPr>
        <p:spPr/>
        <p:txBody>
          <a:bodyPr/>
          <a:lstStyle/>
          <a:p>
            <a:fld id="{6317BAC8-A3B0-4CD7-BCC4-AA3389E49136}" type="slidenum">
              <a:rPr lang="en-US" smtClean="0"/>
              <a:t>30</a:t>
            </a:fld>
            <a:endParaRPr lang="en-US"/>
          </a:p>
        </p:txBody>
      </p:sp>
    </p:spTree>
    <p:extLst>
      <p:ext uri="{BB962C8B-B14F-4D97-AF65-F5344CB8AC3E}">
        <p14:creationId xmlns:p14="http://schemas.microsoft.com/office/powerpoint/2010/main" val="1646737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 edit</a:t>
            </a:r>
          </a:p>
          <a:p>
            <a:endParaRPr lang="en-US" dirty="0"/>
          </a:p>
          <a:p>
            <a:endParaRPr lang="en-US" dirty="0"/>
          </a:p>
          <a:p>
            <a:endParaRPr lang="en-US" dirty="0"/>
          </a:p>
          <a:p>
            <a:r>
              <a:rPr lang="en-US" dirty="0"/>
              <a:t>If time, stack</a:t>
            </a:r>
          </a:p>
        </p:txBody>
      </p:sp>
      <p:sp>
        <p:nvSpPr>
          <p:cNvPr id="4" name="Slide Number Placeholder 3"/>
          <p:cNvSpPr>
            <a:spLocks noGrp="1"/>
          </p:cNvSpPr>
          <p:nvPr>
            <p:ph type="sldNum" sz="quarter" idx="5"/>
          </p:nvPr>
        </p:nvSpPr>
        <p:spPr/>
        <p:txBody>
          <a:bodyPr/>
          <a:lstStyle/>
          <a:p>
            <a:fld id="{6317BAC8-A3B0-4CD7-BCC4-AA3389E49136}" type="slidenum">
              <a:rPr lang="en-US" smtClean="0"/>
              <a:t>31</a:t>
            </a:fld>
            <a:endParaRPr lang="en-US"/>
          </a:p>
        </p:txBody>
      </p:sp>
    </p:spTree>
    <p:extLst>
      <p:ext uri="{BB962C8B-B14F-4D97-AF65-F5344CB8AC3E}">
        <p14:creationId xmlns:p14="http://schemas.microsoft.com/office/powerpoint/2010/main" val="42267374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17BAC8-A3B0-4CD7-BCC4-AA3389E49136}" type="slidenum">
              <a:rPr lang="en-US" smtClean="0"/>
              <a:t>32</a:t>
            </a:fld>
            <a:endParaRPr lang="en-US"/>
          </a:p>
        </p:txBody>
      </p:sp>
    </p:spTree>
    <p:extLst>
      <p:ext uri="{BB962C8B-B14F-4D97-AF65-F5344CB8AC3E}">
        <p14:creationId xmlns:p14="http://schemas.microsoft.com/office/powerpoint/2010/main" val="3902947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 know where you want to go, see what’s available in your target area for foreground interest. Sometimes you get lucky and know an area well enough to have an idea where you want to go, but if not, query for points of interest and see if you find images online including the night sky. </a:t>
            </a:r>
            <a:r>
              <a:rPr lang="en-US" sz="1200" dirty="0"/>
              <a:t>Remember – The object is not to duplicate other photographers’ work, but to find a great spot and put your own spin on it.</a:t>
            </a:r>
          </a:p>
          <a:p>
            <a:endParaRPr lang="en-US" dirty="0"/>
          </a:p>
          <a:p>
            <a:r>
              <a:rPr lang="en-US" dirty="0"/>
              <a:t>Instagram has been overtaken by a lot of people who overprocess images and warp the landscapes. Try Flickr for more realistic images and descriptions of the subjects. </a:t>
            </a:r>
            <a:r>
              <a:rPr lang="en-US" dirty="0" err="1"/>
              <a:t>PhotoHound</a:t>
            </a:r>
            <a:r>
              <a:rPr lang="en-US" dirty="0"/>
              <a:t> isn’t as comprehensive, but it’s made for photographers by photographers, and if you find a spot there it will come with good descriptions and tips.</a:t>
            </a:r>
          </a:p>
          <a:p>
            <a:endParaRPr lang="en-US" dirty="0"/>
          </a:p>
          <a:p>
            <a:r>
              <a:rPr lang="en-US" dirty="0"/>
              <a:t>Just to save you a little time, here are some likely spots in Texas:</a:t>
            </a:r>
            <a:endParaRPr lang="en-US" sz="1700" dirty="0"/>
          </a:p>
          <a:p>
            <a:pPr lvl="1"/>
            <a:r>
              <a:rPr lang="en-US" sz="1700" dirty="0"/>
              <a:t>Big Bend is THE premier location. Most areas in the NP are among the darkest skies in the US</a:t>
            </a:r>
          </a:p>
          <a:p>
            <a:pPr lvl="1"/>
            <a:r>
              <a:rPr lang="en-US" sz="1700" dirty="0"/>
              <a:t>McDonald Observatory is only slightly less dark than Big Bend NP.</a:t>
            </a:r>
          </a:p>
          <a:p>
            <a:pPr lvl="1"/>
            <a:r>
              <a:rPr lang="en-US" sz="1700" dirty="0"/>
              <a:t>Palo </a:t>
            </a:r>
            <a:r>
              <a:rPr lang="en-US" sz="1700" dirty="0" err="1"/>
              <a:t>Duro</a:t>
            </a:r>
            <a:r>
              <a:rPr lang="en-US" sz="1700" dirty="0"/>
              <a:t> Canyon is a little less dark than McDonald Observatory.</a:t>
            </a:r>
          </a:p>
          <a:p>
            <a:pPr lvl="1"/>
            <a:r>
              <a:rPr lang="en-US" sz="1700" dirty="0"/>
              <a:t>In each case, the territory south and east of the park doesn’t have a high population, so light pollution is at a minimum. This is important. At the Hagerman National Wildlife Preserve, the skies are pretty dark, but to the south, the entire DFW metroplex causes all kinds of trouble. It’s great for star trails, but not for Milky Way.</a:t>
            </a:r>
          </a:p>
          <a:p>
            <a:pPr lvl="1"/>
            <a:endParaRPr lang="en-US" sz="1700" dirty="0"/>
          </a:p>
          <a:p>
            <a:pPr lvl="1"/>
            <a:r>
              <a:rPr lang="en-US" sz="1700" dirty="0"/>
              <a:t>Other good options include:</a:t>
            </a:r>
          </a:p>
          <a:p>
            <a:pPr lvl="1"/>
            <a:r>
              <a:rPr lang="en-US" sz="1700" dirty="0"/>
              <a:t>	Matagorda Island.</a:t>
            </a:r>
          </a:p>
          <a:p>
            <a:pPr lvl="1"/>
            <a:r>
              <a:rPr lang="en-US" sz="1700" dirty="0"/>
              <a:t>	Brazos Bend State Park.</a:t>
            </a:r>
          </a:p>
          <a:p>
            <a:pPr lvl="1"/>
            <a:r>
              <a:rPr lang="en-US" sz="1700" dirty="0"/>
              <a:t>	Enchanted Rock.</a:t>
            </a:r>
          </a:p>
          <a:p>
            <a:pPr lvl="1"/>
            <a:r>
              <a:rPr lang="en-US" sz="1700" dirty="0"/>
              <a:t>	Canyon of the Eagles Resort.</a:t>
            </a:r>
          </a:p>
          <a:p>
            <a:pPr lvl="1"/>
            <a:r>
              <a:rPr lang="en-US" sz="1700" dirty="0"/>
              <a:t>	Dripping Springs.</a:t>
            </a:r>
          </a:p>
          <a:p>
            <a:pPr lvl="1"/>
            <a:endParaRPr lang="en-US" sz="1700" dirty="0"/>
          </a:p>
          <a:p>
            <a:pPr lvl="1"/>
            <a:r>
              <a:rPr lang="en-US" sz="1800" dirty="0"/>
              <a:t>Say we want to shoot Milky Way in Utah. </a:t>
            </a:r>
            <a:r>
              <a:rPr lang="en-US" sz="1700" dirty="0"/>
              <a:t>You query on Flickr and get a bunch of possible locations. </a:t>
            </a:r>
          </a:p>
          <a:p>
            <a:endParaRPr lang="en-US" dirty="0"/>
          </a:p>
          <a:p>
            <a:r>
              <a:rPr lang="en-US" dirty="0"/>
              <a:t>(Next slide)</a:t>
            </a:r>
          </a:p>
          <a:p>
            <a:endParaRPr lang="en-US" dirty="0"/>
          </a:p>
        </p:txBody>
      </p:sp>
      <p:sp>
        <p:nvSpPr>
          <p:cNvPr id="4" name="Slide Number Placeholder 3"/>
          <p:cNvSpPr>
            <a:spLocks noGrp="1"/>
          </p:cNvSpPr>
          <p:nvPr>
            <p:ph type="sldNum" sz="quarter" idx="5"/>
          </p:nvPr>
        </p:nvSpPr>
        <p:spPr/>
        <p:txBody>
          <a:bodyPr/>
          <a:lstStyle/>
          <a:p>
            <a:fld id="{6317BAC8-A3B0-4CD7-BCC4-AA3389E49136}" type="slidenum">
              <a:rPr lang="en-US" smtClean="0"/>
              <a:t>4</a:t>
            </a:fld>
            <a:endParaRPr lang="en-US"/>
          </a:p>
        </p:txBody>
      </p:sp>
    </p:spTree>
    <p:extLst>
      <p:ext uri="{BB962C8B-B14F-4D97-AF65-F5344CB8AC3E}">
        <p14:creationId xmlns:p14="http://schemas.microsoft.com/office/powerpoint/2010/main" val="4141413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This looks good… Maybe it would be a likely place to try our hand. We’re going to pretend we don’t know that this is Mesa Arch. </a:t>
            </a:r>
          </a:p>
          <a:p>
            <a:endParaRPr lang="en-US" sz="2000" dirty="0"/>
          </a:p>
          <a:p>
            <a:r>
              <a:rPr lang="en-US" sz="2000" dirty="0"/>
              <a:t>Frequently you can get valuable information in the text under the pictures – for instance, Jerry Patterson posted the location, and noted that this was taken the 2</a:t>
            </a:r>
            <a:r>
              <a:rPr lang="en-US" sz="2000" baseline="30000" dirty="0"/>
              <a:t>nd</a:t>
            </a:r>
            <a:r>
              <a:rPr lang="en-US" sz="2000" dirty="0"/>
              <a:t> week of March in 2018, and that he used Low Level LED panels under the arch to light it. So, if you want the Milky Way low over the arch, try in March or April.</a:t>
            </a:r>
          </a:p>
        </p:txBody>
      </p:sp>
      <p:sp>
        <p:nvSpPr>
          <p:cNvPr id="4" name="Slide Number Placeholder 3"/>
          <p:cNvSpPr>
            <a:spLocks noGrp="1"/>
          </p:cNvSpPr>
          <p:nvPr>
            <p:ph type="sldNum" sz="quarter" idx="5"/>
          </p:nvPr>
        </p:nvSpPr>
        <p:spPr/>
        <p:txBody>
          <a:bodyPr/>
          <a:lstStyle/>
          <a:p>
            <a:fld id="{6317BAC8-A3B0-4CD7-BCC4-AA3389E49136}" type="slidenum">
              <a:rPr lang="en-US" smtClean="0"/>
              <a:t>5</a:t>
            </a:fld>
            <a:endParaRPr lang="en-US"/>
          </a:p>
        </p:txBody>
      </p:sp>
    </p:spTree>
    <p:extLst>
      <p:ext uri="{BB962C8B-B14F-4D97-AF65-F5344CB8AC3E}">
        <p14:creationId xmlns:p14="http://schemas.microsoft.com/office/powerpoint/2010/main" val="4046777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In Google Maps search on your target 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Street View may let you see the lay of the land and help with camera placement.</a:t>
            </a:r>
          </a:p>
          <a:p>
            <a:endParaRPr lang="en-US" sz="2000" dirty="0"/>
          </a:p>
          <a:p>
            <a:r>
              <a:rPr lang="en-US" sz="2000" dirty="0"/>
              <a:t>This is looking east/southeast. You can see that by the compass on the right. You know the galactic center will be more to the south, but the arch of the Milky Way goes all the way to the north. Perfect!</a:t>
            </a:r>
          </a:p>
          <a:p>
            <a:endParaRPr lang="en-US" sz="2000" dirty="0"/>
          </a:p>
          <a:p>
            <a:endParaRPr lang="en-US" sz="2000" dirty="0"/>
          </a:p>
          <a:p>
            <a:endParaRPr lang="en-US" dirty="0"/>
          </a:p>
        </p:txBody>
      </p:sp>
      <p:sp>
        <p:nvSpPr>
          <p:cNvPr id="4" name="Slide Number Placeholder 3"/>
          <p:cNvSpPr>
            <a:spLocks noGrp="1"/>
          </p:cNvSpPr>
          <p:nvPr>
            <p:ph type="sldNum" sz="quarter" idx="5"/>
          </p:nvPr>
        </p:nvSpPr>
        <p:spPr/>
        <p:txBody>
          <a:bodyPr/>
          <a:lstStyle/>
          <a:p>
            <a:fld id="{6317BAC8-A3B0-4CD7-BCC4-AA3389E49136}" type="slidenum">
              <a:rPr lang="en-US" smtClean="0"/>
              <a:t>6</a:t>
            </a:fld>
            <a:endParaRPr lang="en-US"/>
          </a:p>
        </p:txBody>
      </p:sp>
    </p:spTree>
    <p:extLst>
      <p:ext uri="{BB962C8B-B14F-4D97-AF65-F5344CB8AC3E}">
        <p14:creationId xmlns:p14="http://schemas.microsoft.com/office/powerpoint/2010/main" val="1703305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If you want a quantitative rating for dark skies in your target area, check Clear Outside. Clear Outside is available as an app for your phone, and on the web at clearoutside.com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It gives you the </a:t>
            </a:r>
            <a:r>
              <a:rPr lang="en-US" sz="2000" dirty="0" err="1"/>
              <a:t>Bortle</a:t>
            </a:r>
            <a:r>
              <a:rPr lang="en-US" sz="2000" dirty="0"/>
              <a:t> rating for any location in the world. The </a:t>
            </a:r>
            <a:r>
              <a:rPr lang="en-US" sz="2000" dirty="0" err="1"/>
              <a:t>Bortle</a:t>
            </a:r>
            <a:r>
              <a:rPr lang="en-US" sz="2000" dirty="0"/>
              <a:t> rating is the international standard for light pollution. </a:t>
            </a:r>
            <a:r>
              <a:rPr lang="en-US" sz="2000" dirty="0" err="1"/>
              <a:t>Bortle</a:t>
            </a:r>
            <a:r>
              <a:rPr lang="en-US" sz="2000" dirty="0"/>
              <a:t> class 1 is darkest, with 9 the brightest.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warning: the stupid thing defaults to </a:t>
            </a:r>
            <a:r>
              <a:rPr lang="en-US" b="0" i="0" dirty="0">
                <a:solidFill>
                  <a:srgbClr val="104377"/>
                </a:solidFill>
                <a:effectLst/>
                <a:latin typeface="Helvetica Neue"/>
              </a:rPr>
              <a:t>Exeter, Devon, UK</a:t>
            </a:r>
            <a:r>
              <a:rPr lang="en-US" dirty="0"/>
              <a:t> every time, but you can save your preferred locations. Just be aware that you must reselect them when you restart the app. I can’t tell you how many times I’ve looked at Exeter instead of my target area, and then slapped my forehead.</a:t>
            </a:r>
          </a:p>
        </p:txBody>
      </p:sp>
      <p:sp>
        <p:nvSpPr>
          <p:cNvPr id="4" name="Slide Number Placeholder 3"/>
          <p:cNvSpPr>
            <a:spLocks noGrp="1"/>
          </p:cNvSpPr>
          <p:nvPr>
            <p:ph type="sldNum" sz="quarter" idx="5"/>
          </p:nvPr>
        </p:nvSpPr>
        <p:spPr/>
        <p:txBody>
          <a:bodyPr/>
          <a:lstStyle/>
          <a:p>
            <a:fld id="{6317BAC8-A3B0-4CD7-BCC4-AA3389E49136}" type="slidenum">
              <a:rPr lang="en-US" smtClean="0"/>
              <a:t>7</a:t>
            </a:fld>
            <a:endParaRPr lang="en-US"/>
          </a:p>
        </p:txBody>
      </p:sp>
    </p:spTree>
    <p:extLst>
      <p:ext uri="{BB962C8B-B14F-4D97-AF65-F5344CB8AC3E}">
        <p14:creationId xmlns:p14="http://schemas.microsoft.com/office/powerpoint/2010/main" val="2092359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are some great tools to use when planning shoots. The Photographer’s Ephemeris is great for sunrise and sunset, but I’ve fount that </a:t>
            </a:r>
            <a:r>
              <a:rPr lang="en-US" sz="1200" dirty="0" err="1"/>
              <a:t>PhotoPills</a:t>
            </a:r>
            <a:r>
              <a:rPr lang="en-US" sz="1200" dirty="0"/>
              <a:t> is best for Milky Way. It is interactive and the graphics just make more sense to me. Using these tools you go into the shoot with a much better chance of success.</a:t>
            </a:r>
          </a:p>
          <a:p>
            <a:endParaRPr lang="en-US" sz="1200" dirty="0"/>
          </a:p>
          <a:p>
            <a:r>
              <a:rPr lang="en-US" sz="1200" dirty="0"/>
              <a:t>The Pills give you moon phases, Sun, Moon, and Milky Way rise and Set times. There are pills for just about any area of photography. Need to find the hyperfocal length for your camera and lens? Check the depth of field? It’s there. </a:t>
            </a:r>
          </a:p>
          <a:p>
            <a:endParaRPr lang="en-US" sz="1200" dirty="0"/>
          </a:p>
          <a:p>
            <a:r>
              <a:rPr lang="en-US" sz="1200" dirty="0"/>
              <a:t>When you go for Milky Way, choose your moon phase wisely – The Milky Way will be brightest at the New Moon but a crescent moon can light the landscape a bit. It’s a balancing act. </a:t>
            </a:r>
          </a:p>
          <a:p>
            <a:endParaRPr lang="en-US" sz="1200" dirty="0"/>
          </a:p>
          <a:p>
            <a:r>
              <a:rPr lang="en-US" sz="1200" dirty="0"/>
              <a:t>The time of year is a huge consideration. The Milky Way is up in predawn hours earlier in the year, progressively earlier during the summer, and before midnight in the fall. </a:t>
            </a:r>
          </a:p>
          <a:p>
            <a:endParaRPr lang="en-US" sz="1200" dirty="0"/>
          </a:p>
          <a:p>
            <a:r>
              <a:rPr lang="en-US" sz="1200" dirty="0"/>
              <a:t>It’s a low arch in spring, vertical in fall. You want to take the orientation of the Milky Way into account. Some locations look better with the arch, others with a vertical galaxy.</a:t>
            </a:r>
          </a:p>
          <a:p>
            <a:endParaRPr lang="en-US" sz="1200" dirty="0"/>
          </a:p>
          <a:p>
            <a:r>
              <a:rPr lang="en-US" sz="1200" dirty="0"/>
              <a:t>The Planner – When I first started using </a:t>
            </a:r>
            <a:r>
              <a:rPr lang="en-US" sz="1200" dirty="0" err="1"/>
              <a:t>PhotoPills</a:t>
            </a:r>
            <a:r>
              <a:rPr lang="en-US" sz="1200" dirty="0"/>
              <a:t>, I opened the planner, couldn’t figure it out, gave up, and went back to using the other pills. But Planner is a wonderful, wonderful tool. You can find just the right viewpoint, know where the Sun, Moon, and Milky Way rise and set, what height they will be, at any given date or time of day. You can even search for the day and time when the sun or moon is exactly where you need them for a shoot. Then you can save your plan and load it back up later.</a:t>
            </a:r>
          </a:p>
          <a:p>
            <a:endParaRPr lang="en-US" sz="1200" dirty="0"/>
          </a:p>
          <a:p>
            <a:r>
              <a:rPr lang="en-US" sz="1200" dirty="0"/>
              <a:t>I will go into </a:t>
            </a:r>
            <a:r>
              <a:rPr lang="en-US" sz="1200" dirty="0" err="1"/>
              <a:t>PhotoPills</a:t>
            </a:r>
            <a:r>
              <a:rPr lang="en-US" sz="1200" dirty="0"/>
              <a:t> for planning a Milky Way shot in more depth soon, but you can learn to use it on YouTube. Look for “</a:t>
            </a:r>
            <a:r>
              <a:rPr lang="en-US" sz="1200" dirty="0" err="1"/>
              <a:t>PhotoPills</a:t>
            </a:r>
            <a:r>
              <a:rPr lang="en-US" sz="1200" dirty="0"/>
              <a:t> Friday!” It’s a series of more than 20 videos that teach you all about </a:t>
            </a:r>
            <a:r>
              <a:rPr lang="en-US" sz="1200" dirty="0" err="1"/>
              <a:t>PhotoPills</a:t>
            </a:r>
            <a:r>
              <a:rPr lang="en-US" sz="1200" dirty="0"/>
              <a:t>.  </a:t>
            </a:r>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6317BAC8-A3B0-4CD7-BCC4-AA3389E49136}" type="slidenum">
              <a:rPr lang="en-US" smtClean="0"/>
              <a:t>8</a:t>
            </a:fld>
            <a:endParaRPr lang="en-US"/>
          </a:p>
        </p:txBody>
      </p:sp>
    </p:spTree>
    <p:extLst>
      <p:ext uri="{BB962C8B-B14F-4D97-AF65-F5344CB8AC3E}">
        <p14:creationId xmlns:p14="http://schemas.microsoft.com/office/powerpoint/2010/main" val="1983408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dirty="0"/>
              <a:t>The concentric circles show the height of the arch. The farther from the center the middle of the arch is, the lower the arch. </a:t>
            </a:r>
          </a:p>
          <a:p>
            <a:pPr marL="1085850" lvl="2" indent="-171450">
              <a:buFont typeface="Arial" panose="020B0604020202020204" pitchFamily="34" charset="0"/>
              <a:buChar char="•"/>
            </a:pPr>
            <a:r>
              <a:rPr lang="en-US" sz="1200" dirty="0"/>
              <a:t>Think of it like a </a:t>
            </a:r>
            <a:r>
              <a:rPr lang="en-US" sz="1200" dirty="0" err="1"/>
              <a:t>Bosu</a:t>
            </a:r>
            <a:r>
              <a:rPr lang="en-US" sz="1200" dirty="0"/>
              <a:t> ball – one of those balance training things. The horizon is at the edges of the ball, and the high point in the center represents the sky over your head. The circle on the planner is in effect a flattened </a:t>
            </a:r>
            <a:r>
              <a:rPr lang="en-US" sz="1200" dirty="0" err="1"/>
              <a:t>Bosu</a:t>
            </a:r>
            <a:r>
              <a:rPr lang="en-US" sz="1200" dirty="0"/>
              <a:t> ball.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arch shows the orientation of the milky way.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biggest dot represents the galactic center.</a:t>
            </a:r>
          </a:p>
          <a:p>
            <a:pPr marL="628650" lvl="1" indent="-171450">
              <a:buFont typeface="Arial" panose="020B0604020202020204" pitchFamily="34" charset="0"/>
              <a:buChar char="•"/>
            </a:pPr>
            <a:r>
              <a:rPr lang="en-US" sz="1200" dirty="0"/>
              <a:t>The light grey line shows direction of the rise of the galactic center.</a:t>
            </a:r>
          </a:p>
          <a:p>
            <a:pPr marL="628650" lvl="1" indent="-171450">
              <a:buFont typeface="Arial" panose="020B0604020202020204" pitchFamily="34" charset="0"/>
              <a:buChar char="•"/>
            </a:pPr>
            <a:r>
              <a:rPr lang="en-US" sz="1200" dirty="0"/>
              <a:t>Dark grey line shows the direction of the set of the galactic center.</a:t>
            </a:r>
          </a:p>
          <a:p>
            <a:pPr marL="628650" lvl="1" indent="-171450">
              <a:buFont typeface="Arial" panose="020B0604020202020204" pitchFamily="34" charset="0"/>
              <a:buChar char="•"/>
            </a:pPr>
            <a:r>
              <a:rPr lang="en-US" sz="1200" dirty="0"/>
              <a:t>The thin white line shows the start and end of the arch.</a:t>
            </a:r>
          </a:p>
          <a:p>
            <a:pPr marL="628650" lvl="1" indent="-171450">
              <a:buFont typeface="Arial" panose="020B0604020202020204" pitchFamily="34" charset="0"/>
              <a:buChar char="•"/>
            </a:pPr>
            <a:r>
              <a:rPr lang="en-US" sz="1200" dirty="0"/>
              <a:t>The heavy white line shows the direction of the core.</a:t>
            </a:r>
          </a:p>
          <a:p>
            <a:pPr marL="457200" lvl="1" indent="0">
              <a:buFont typeface="Arial" panose="020B0604020202020204" pitchFamily="34" charset="0"/>
              <a:buNone/>
            </a:pPr>
            <a:endParaRPr lang="en-US" sz="1200" dirty="0"/>
          </a:p>
          <a:p>
            <a:pPr marL="457200" lvl="1" indent="0">
              <a:buFont typeface="Arial" panose="020B0604020202020204" pitchFamily="34" charset="0"/>
              <a:buNone/>
            </a:pPr>
            <a:r>
              <a:rPr lang="en-US" sz="1200" dirty="0"/>
              <a:t>Point out the Milky Way panel at the top. It shows the time the galactic center rises and sets, how high it will be and the azimuth (direction).</a:t>
            </a:r>
          </a:p>
          <a:p>
            <a:pPr marL="457200" lvl="1" indent="0">
              <a:buFont typeface="Arial" panose="020B0604020202020204" pitchFamily="34" charset="0"/>
              <a:buNone/>
            </a:pPr>
            <a:r>
              <a:rPr lang="en-US" sz="1200" dirty="0"/>
              <a:t>Point out the timeline, and mention how you can scroll through time.</a:t>
            </a:r>
          </a:p>
          <a:p>
            <a:pPr marL="457200" lvl="1" indent="0">
              <a:buFont typeface="Arial" panose="020B0604020202020204" pitchFamily="34" charset="0"/>
              <a:buNone/>
            </a:pPr>
            <a:r>
              <a:rPr lang="en-US" sz="1200" dirty="0"/>
              <a:t>You can tap the panel icon to skip ahead to the next new moon. Double-tap to go to the previous.</a:t>
            </a:r>
          </a:p>
          <a:p>
            <a:pPr marL="457200" lvl="1" indent="0">
              <a:buFont typeface="Arial" panose="020B0604020202020204" pitchFamily="34" charset="0"/>
              <a:buNone/>
            </a:pPr>
            <a:endParaRPr lang="en-US" sz="1200" dirty="0"/>
          </a:p>
          <a:p>
            <a:endParaRPr lang="en-US" dirty="0"/>
          </a:p>
        </p:txBody>
      </p:sp>
      <p:sp>
        <p:nvSpPr>
          <p:cNvPr id="4" name="Slide Number Placeholder 3"/>
          <p:cNvSpPr>
            <a:spLocks noGrp="1"/>
          </p:cNvSpPr>
          <p:nvPr>
            <p:ph type="sldNum" sz="quarter" idx="5"/>
          </p:nvPr>
        </p:nvSpPr>
        <p:spPr/>
        <p:txBody>
          <a:bodyPr/>
          <a:lstStyle/>
          <a:p>
            <a:fld id="{6317BAC8-A3B0-4CD7-BCC4-AA3389E49136}" type="slidenum">
              <a:rPr lang="en-US" smtClean="0"/>
              <a:t>9</a:t>
            </a:fld>
            <a:endParaRPr lang="en-US"/>
          </a:p>
        </p:txBody>
      </p:sp>
    </p:spTree>
    <p:extLst>
      <p:ext uri="{BB962C8B-B14F-4D97-AF65-F5344CB8AC3E}">
        <p14:creationId xmlns:p14="http://schemas.microsoft.com/office/powerpoint/2010/main" val="2188078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90495-A2FE-4AAB-BCD8-F1E5691DB903}"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5FF40-DEBE-4EE3-8002-F7722801412F}" type="slidenum">
              <a:rPr lang="en-US" smtClean="0"/>
              <a:t>‹#›</a:t>
            </a:fld>
            <a:endParaRPr lang="en-US"/>
          </a:p>
        </p:txBody>
      </p:sp>
    </p:spTree>
    <p:extLst>
      <p:ext uri="{BB962C8B-B14F-4D97-AF65-F5344CB8AC3E}">
        <p14:creationId xmlns:p14="http://schemas.microsoft.com/office/powerpoint/2010/main" val="2904922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90495-A2FE-4AAB-BCD8-F1E5691DB903}"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5FF40-DEBE-4EE3-8002-F7722801412F}" type="slidenum">
              <a:rPr lang="en-US" smtClean="0"/>
              <a:t>‹#›</a:t>
            </a:fld>
            <a:endParaRPr lang="en-US"/>
          </a:p>
        </p:txBody>
      </p:sp>
    </p:spTree>
    <p:extLst>
      <p:ext uri="{BB962C8B-B14F-4D97-AF65-F5344CB8AC3E}">
        <p14:creationId xmlns:p14="http://schemas.microsoft.com/office/powerpoint/2010/main" val="3868298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90495-A2FE-4AAB-BCD8-F1E5691DB903}"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5FF40-DEBE-4EE3-8002-F7722801412F}" type="slidenum">
              <a:rPr lang="en-US" smtClean="0"/>
              <a:t>‹#›</a:t>
            </a:fld>
            <a:endParaRPr lang="en-US"/>
          </a:p>
        </p:txBody>
      </p:sp>
    </p:spTree>
    <p:extLst>
      <p:ext uri="{BB962C8B-B14F-4D97-AF65-F5344CB8AC3E}">
        <p14:creationId xmlns:p14="http://schemas.microsoft.com/office/powerpoint/2010/main" val="80181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90495-A2FE-4AAB-BCD8-F1E5691DB903}"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5FF40-DEBE-4EE3-8002-F7722801412F}" type="slidenum">
              <a:rPr lang="en-US" smtClean="0"/>
              <a:t>‹#›</a:t>
            </a:fld>
            <a:endParaRPr lang="en-US"/>
          </a:p>
        </p:txBody>
      </p:sp>
    </p:spTree>
    <p:extLst>
      <p:ext uri="{BB962C8B-B14F-4D97-AF65-F5344CB8AC3E}">
        <p14:creationId xmlns:p14="http://schemas.microsoft.com/office/powerpoint/2010/main" val="3991043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90495-A2FE-4AAB-BCD8-F1E5691DB903}"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5FF40-DEBE-4EE3-8002-F7722801412F}" type="slidenum">
              <a:rPr lang="en-US" smtClean="0"/>
              <a:t>‹#›</a:t>
            </a:fld>
            <a:endParaRPr lang="en-US"/>
          </a:p>
        </p:txBody>
      </p:sp>
    </p:spTree>
    <p:extLst>
      <p:ext uri="{BB962C8B-B14F-4D97-AF65-F5344CB8AC3E}">
        <p14:creationId xmlns:p14="http://schemas.microsoft.com/office/powerpoint/2010/main" val="2937086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90495-A2FE-4AAB-BCD8-F1E5691DB903}"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D5FF40-DEBE-4EE3-8002-F7722801412F}" type="slidenum">
              <a:rPr lang="en-US" smtClean="0"/>
              <a:t>‹#›</a:t>
            </a:fld>
            <a:endParaRPr lang="en-US"/>
          </a:p>
        </p:txBody>
      </p:sp>
    </p:spTree>
    <p:extLst>
      <p:ext uri="{BB962C8B-B14F-4D97-AF65-F5344CB8AC3E}">
        <p14:creationId xmlns:p14="http://schemas.microsoft.com/office/powerpoint/2010/main" val="68711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90495-A2FE-4AAB-BCD8-F1E5691DB903}" type="datetimeFigureOut">
              <a:rPr lang="en-US" smtClean="0"/>
              <a:t>8/24/2022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D5FF40-DEBE-4EE3-8002-F7722801412F}" type="slidenum">
              <a:rPr lang="en-US" smtClean="0"/>
              <a:t>‹#›</a:t>
            </a:fld>
            <a:endParaRPr lang="en-US"/>
          </a:p>
        </p:txBody>
      </p:sp>
    </p:spTree>
    <p:extLst>
      <p:ext uri="{BB962C8B-B14F-4D97-AF65-F5344CB8AC3E}">
        <p14:creationId xmlns:p14="http://schemas.microsoft.com/office/powerpoint/2010/main" val="1258024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90495-A2FE-4AAB-BCD8-F1E5691DB903}" type="datetimeFigureOut">
              <a:rPr lang="en-US" smtClean="0"/>
              <a:t>8/24/2022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D5FF40-DEBE-4EE3-8002-F7722801412F}" type="slidenum">
              <a:rPr lang="en-US" smtClean="0"/>
              <a:t>‹#›</a:t>
            </a:fld>
            <a:endParaRPr lang="en-US"/>
          </a:p>
        </p:txBody>
      </p:sp>
    </p:spTree>
    <p:extLst>
      <p:ext uri="{BB962C8B-B14F-4D97-AF65-F5344CB8AC3E}">
        <p14:creationId xmlns:p14="http://schemas.microsoft.com/office/powerpoint/2010/main" val="2479003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90495-A2FE-4AAB-BCD8-F1E5691DB903}" type="datetimeFigureOut">
              <a:rPr lang="en-US" smtClean="0"/>
              <a:t>8/24/2022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D5FF40-DEBE-4EE3-8002-F7722801412F}" type="slidenum">
              <a:rPr lang="en-US" smtClean="0"/>
              <a:t>‹#›</a:t>
            </a:fld>
            <a:endParaRPr lang="en-US"/>
          </a:p>
        </p:txBody>
      </p:sp>
    </p:spTree>
    <p:extLst>
      <p:ext uri="{BB962C8B-B14F-4D97-AF65-F5344CB8AC3E}">
        <p14:creationId xmlns:p14="http://schemas.microsoft.com/office/powerpoint/2010/main" val="3234177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90495-A2FE-4AAB-BCD8-F1E5691DB903}"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D5FF40-DEBE-4EE3-8002-F7722801412F}" type="slidenum">
              <a:rPr lang="en-US" smtClean="0"/>
              <a:t>‹#›</a:t>
            </a:fld>
            <a:endParaRPr lang="en-US"/>
          </a:p>
        </p:txBody>
      </p:sp>
    </p:spTree>
    <p:extLst>
      <p:ext uri="{BB962C8B-B14F-4D97-AF65-F5344CB8AC3E}">
        <p14:creationId xmlns:p14="http://schemas.microsoft.com/office/powerpoint/2010/main" val="2396429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90495-A2FE-4AAB-BCD8-F1E5691DB903}"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D5FF40-DEBE-4EE3-8002-F7722801412F}" type="slidenum">
              <a:rPr lang="en-US" smtClean="0"/>
              <a:t>‹#›</a:t>
            </a:fld>
            <a:endParaRPr lang="en-US"/>
          </a:p>
        </p:txBody>
      </p:sp>
    </p:spTree>
    <p:extLst>
      <p:ext uri="{BB962C8B-B14F-4D97-AF65-F5344CB8AC3E}">
        <p14:creationId xmlns:p14="http://schemas.microsoft.com/office/powerpoint/2010/main" val="1021966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90495-A2FE-4AAB-BCD8-F1E5691DB903}" type="datetimeFigureOut">
              <a:rPr lang="en-US" smtClean="0"/>
              <a:t>8/24/2022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D5FF40-DEBE-4EE3-8002-F7722801412F}" type="slidenum">
              <a:rPr lang="en-US" smtClean="0"/>
              <a:t>‹#›</a:t>
            </a:fld>
            <a:endParaRPr lang="en-US"/>
          </a:p>
        </p:txBody>
      </p:sp>
    </p:spTree>
    <p:extLst>
      <p:ext uri="{BB962C8B-B14F-4D97-AF65-F5344CB8AC3E}">
        <p14:creationId xmlns:p14="http://schemas.microsoft.com/office/powerpoint/2010/main" val="166618604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97DFEC0-2AFD-44BD-A469-8CFCE3B9EF6D}"/>
              </a:ext>
            </a:extLst>
          </p:cNvPr>
          <p:cNvSpPr>
            <a:spLocks noGrp="1"/>
          </p:cNvSpPr>
          <p:nvPr>
            <p:ph type="ctrTitle"/>
          </p:nvPr>
        </p:nvSpPr>
        <p:spPr>
          <a:xfrm>
            <a:off x="1314824" y="735106"/>
            <a:ext cx="10053763" cy="2928470"/>
          </a:xfrm>
        </p:spPr>
        <p:txBody>
          <a:bodyPr anchor="b">
            <a:normAutofit/>
          </a:bodyPr>
          <a:lstStyle/>
          <a:p>
            <a:pPr algn="l"/>
            <a:r>
              <a:rPr lang="en-US" sz="4800">
                <a:solidFill>
                  <a:srgbClr val="FFFFFF"/>
                </a:solidFill>
              </a:rPr>
              <a:t>Night Photography</a:t>
            </a:r>
          </a:p>
        </p:txBody>
      </p:sp>
      <p:sp>
        <p:nvSpPr>
          <p:cNvPr id="3" name="Subtitle 2">
            <a:extLst>
              <a:ext uri="{FF2B5EF4-FFF2-40B4-BE49-F238E27FC236}">
                <a16:creationId xmlns:a16="http://schemas.microsoft.com/office/drawing/2014/main" id="{ED024FDB-3198-436A-A3FE-342C26FF6106}"/>
              </a:ext>
            </a:extLst>
          </p:cNvPr>
          <p:cNvSpPr>
            <a:spLocks noGrp="1"/>
          </p:cNvSpPr>
          <p:nvPr>
            <p:ph type="subTitle" idx="1"/>
          </p:nvPr>
        </p:nvSpPr>
        <p:spPr>
          <a:xfrm>
            <a:off x="1350682" y="4870824"/>
            <a:ext cx="10005951" cy="1458258"/>
          </a:xfrm>
        </p:spPr>
        <p:txBody>
          <a:bodyPr anchor="ctr">
            <a:normAutofit/>
          </a:bodyPr>
          <a:lstStyle/>
          <a:p>
            <a:pPr algn="l"/>
            <a:r>
              <a:rPr lang="en-US"/>
              <a:t>Stars and Such</a:t>
            </a:r>
          </a:p>
        </p:txBody>
      </p:sp>
    </p:spTree>
    <p:extLst>
      <p:ext uri="{BB962C8B-B14F-4D97-AF65-F5344CB8AC3E}">
        <p14:creationId xmlns:p14="http://schemas.microsoft.com/office/powerpoint/2010/main" val="243016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3B510-DCAA-4590-8471-A17CD3F26935}"/>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Let’s Plan!</a:t>
            </a:r>
            <a:endParaRPr lang="en-US" sz="4000">
              <a:solidFill>
                <a:srgbClr val="FFFFFF"/>
              </a:solidFill>
            </a:endParaRPr>
          </a:p>
        </p:txBody>
      </p:sp>
      <p:sp>
        <p:nvSpPr>
          <p:cNvPr id="3" name="Content Placeholder 2">
            <a:extLst>
              <a:ext uri="{FF2B5EF4-FFF2-40B4-BE49-F238E27FC236}">
                <a16:creationId xmlns:a16="http://schemas.microsoft.com/office/drawing/2014/main" id="{BE090C4F-4837-40FC-8CB8-D0186877CF9F}"/>
              </a:ext>
            </a:extLst>
          </p:cNvPr>
          <p:cNvSpPr>
            <a:spLocks noGrp="1"/>
          </p:cNvSpPr>
          <p:nvPr>
            <p:ph idx="1"/>
          </p:nvPr>
        </p:nvSpPr>
        <p:spPr>
          <a:xfrm>
            <a:off x="4581727" y="649480"/>
            <a:ext cx="3025303" cy="5546047"/>
          </a:xfrm>
        </p:spPr>
        <p:txBody>
          <a:bodyPr anchor="ctr">
            <a:normAutofit/>
          </a:bodyPr>
          <a:lstStyle/>
          <a:p>
            <a:pPr marL="0" indent="0">
              <a:buNone/>
            </a:pPr>
            <a:endParaRPr lang="en-US" sz="3200" dirty="0"/>
          </a:p>
          <a:p>
            <a:pPr marL="0" indent="0">
              <a:buNone/>
            </a:pPr>
            <a:r>
              <a:rPr lang="en-US" sz="3200" dirty="0"/>
              <a:t>(Demo)	</a:t>
            </a:r>
          </a:p>
          <a:p>
            <a:pPr lvl="1"/>
            <a:endParaRPr lang="en-US" sz="2000" dirty="0"/>
          </a:p>
        </p:txBody>
      </p:sp>
      <p:pic>
        <p:nvPicPr>
          <p:cNvPr id="4" name="Picture 3">
            <a:extLst>
              <a:ext uri="{FF2B5EF4-FFF2-40B4-BE49-F238E27FC236}">
                <a16:creationId xmlns:a16="http://schemas.microsoft.com/office/drawing/2014/main" id="{31E89572-D73C-828C-22D1-869A7149F799}"/>
              </a:ext>
            </a:extLst>
          </p:cNvPr>
          <p:cNvPicPr>
            <a:picLocks noChangeAspect="1"/>
          </p:cNvPicPr>
          <p:nvPr/>
        </p:nvPicPr>
        <p:blipFill rotWithShape="1">
          <a:blip r:embed="rId3"/>
          <a:srcRect l="10818"/>
          <a:stretch/>
        </p:blipFill>
        <p:spPr>
          <a:xfrm>
            <a:off x="8109502" y="10"/>
            <a:ext cx="4082498" cy="6857990"/>
          </a:xfrm>
          <a:prstGeom prst="rect">
            <a:avLst/>
          </a:prstGeom>
        </p:spPr>
      </p:pic>
    </p:spTree>
    <p:extLst>
      <p:ext uri="{BB962C8B-B14F-4D97-AF65-F5344CB8AC3E}">
        <p14:creationId xmlns:p14="http://schemas.microsoft.com/office/powerpoint/2010/main" val="1939907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in a line and one question mark is lit">
            <a:extLst>
              <a:ext uri="{FF2B5EF4-FFF2-40B4-BE49-F238E27FC236}">
                <a16:creationId xmlns:a16="http://schemas.microsoft.com/office/drawing/2014/main" id="{1D0BC968-9124-065A-37A7-CE33722AAFC2}"/>
              </a:ext>
            </a:extLst>
          </p:cNvPr>
          <p:cNvPicPr>
            <a:picLocks noChangeAspect="1"/>
          </p:cNvPicPr>
          <p:nvPr/>
        </p:nvPicPr>
        <p:blipFill rotWithShape="1">
          <a:blip r:embed="rId3">
            <a:alphaModFix amt="50000"/>
          </a:blip>
          <a:srcRect t="2056" b="13674"/>
          <a:stretch/>
        </p:blipFill>
        <p:spPr>
          <a:xfrm>
            <a:off x="20" y="1"/>
            <a:ext cx="12191980" cy="6857999"/>
          </a:xfrm>
          <a:prstGeom prst="rect">
            <a:avLst/>
          </a:prstGeom>
        </p:spPr>
      </p:pic>
      <p:sp>
        <p:nvSpPr>
          <p:cNvPr id="2" name="Title 1">
            <a:extLst>
              <a:ext uri="{FF2B5EF4-FFF2-40B4-BE49-F238E27FC236}">
                <a16:creationId xmlns:a16="http://schemas.microsoft.com/office/drawing/2014/main" id="{EE369601-CC42-F08E-38A0-3074B74E3EC5}"/>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Questions so far?</a:t>
            </a:r>
          </a:p>
        </p:txBody>
      </p:sp>
    </p:spTree>
    <p:extLst>
      <p:ext uri="{BB962C8B-B14F-4D97-AF65-F5344CB8AC3E}">
        <p14:creationId xmlns:p14="http://schemas.microsoft.com/office/powerpoint/2010/main" val="197416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1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5E3B2E-18B8-47C1-8363-D4399482F0CC}"/>
              </a:ext>
            </a:extLst>
          </p:cNvPr>
          <p:cNvSpPr>
            <a:spLocks noGrp="1"/>
          </p:cNvSpPr>
          <p:nvPr>
            <p:ph type="title"/>
          </p:nvPr>
        </p:nvSpPr>
        <p:spPr>
          <a:xfrm>
            <a:off x="1136397" y="502020"/>
            <a:ext cx="5323715" cy="1642970"/>
          </a:xfrm>
        </p:spPr>
        <p:txBody>
          <a:bodyPr anchor="b">
            <a:normAutofit/>
          </a:bodyPr>
          <a:lstStyle/>
          <a:p>
            <a:r>
              <a:rPr lang="en-US" sz="4000"/>
              <a:t>Prep: Scouting Tips</a:t>
            </a:r>
          </a:p>
        </p:txBody>
      </p:sp>
      <p:sp>
        <p:nvSpPr>
          <p:cNvPr id="3" name="Content Placeholder 2">
            <a:extLst>
              <a:ext uri="{FF2B5EF4-FFF2-40B4-BE49-F238E27FC236}">
                <a16:creationId xmlns:a16="http://schemas.microsoft.com/office/drawing/2014/main" id="{735912DE-0209-41D2-A934-A4DD751479F8}"/>
              </a:ext>
            </a:extLst>
          </p:cNvPr>
          <p:cNvSpPr>
            <a:spLocks noGrp="1"/>
          </p:cNvSpPr>
          <p:nvPr>
            <p:ph idx="1"/>
          </p:nvPr>
        </p:nvSpPr>
        <p:spPr>
          <a:xfrm>
            <a:off x="1144923" y="2405894"/>
            <a:ext cx="5315189" cy="3535083"/>
          </a:xfrm>
        </p:spPr>
        <p:txBody>
          <a:bodyPr anchor="t">
            <a:normAutofit/>
          </a:bodyPr>
          <a:lstStyle/>
          <a:p>
            <a:r>
              <a:rPr lang="en-US" sz="2000"/>
              <a:t>Scout! Could be months ahead or during your trip. Go a day or two early.</a:t>
            </a:r>
          </a:p>
          <a:p>
            <a:pPr lvl="1"/>
            <a:r>
              <a:rPr lang="en-US" sz="2000"/>
              <a:t>Use Star Walk II to see where the Milky Way will come up at night.</a:t>
            </a:r>
          </a:p>
          <a:p>
            <a:pPr lvl="1"/>
            <a:r>
              <a:rPr lang="en-US" sz="2000"/>
              <a:t>Look for foreground elements. </a:t>
            </a:r>
          </a:p>
          <a:p>
            <a:pPr lvl="1"/>
            <a:r>
              <a:rPr lang="en-US" sz="2000"/>
              <a:t>Don’t trespass!</a:t>
            </a:r>
          </a:p>
          <a:p>
            <a:pPr lvl="1"/>
            <a:endParaRPr lang="en-US" sz="2000"/>
          </a:p>
        </p:txBody>
      </p:sp>
      <p:sp>
        <p:nvSpPr>
          <p:cNvPr id="40" name="Rectangle 1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1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2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A3AD6770-841D-40B9-AC10-F2F0D2E3462B">
            <a:extLst>
              <a:ext uri="{FF2B5EF4-FFF2-40B4-BE49-F238E27FC236}">
                <a16:creationId xmlns:a16="http://schemas.microsoft.com/office/drawing/2014/main" id="{AEE60445-483C-D1E3-26E3-12388763D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493900" y="909081"/>
            <a:ext cx="3334663" cy="5071731"/>
          </a:xfrm>
          <a:prstGeom prst="rect">
            <a:avLst/>
          </a:prstGeom>
          <a:noFill/>
        </p:spPr>
      </p:pic>
    </p:spTree>
    <p:extLst>
      <p:ext uri="{BB962C8B-B14F-4D97-AF65-F5344CB8AC3E}">
        <p14:creationId xmlns:p14="http://schemas.microsoft.com/office/powerpoint/2010/main" val="4179908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FCFA9-E7A7-494E-A2BB-8BCB26EF6B1A}"/>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Prep: </a:t>
            </a:r>
            <a:r>
              <a:rPr lang="en-US" sz="3600"/>
              <a:t>Clear Outside Gives You Cloud Cover Info</a:t>
            </a:r>
            <a:endParaRPr lang="en-US" sz="4000">
              <a:solidFill>
                <a:srgbClr val="FFFFFF"/>
              </a:solidFill>
            </a:endParaRPr>
          </a:p>
        </p:txBody>
      </p:sp>
      <p:pic>
        <p:nvPicPr>
          <p:cNvPr id="5" name="Picture 4">
            <a:extLst>
              <a:ext uri="{FF2B5EF4-FFF2-40B4-BE49-F238E27FC236}">
                <a16:creationId xmlns:a16="http://schemas.microsoft.com/office/drawing/2014/main" id="{EC8553A6-B0FE-8CE1-9383-225EE98851CE}"/>
              </a:ext>
            </a:extLst>
          </p:cNvPr>
          <p:cNvPicPr>
            <a:picLocks noChangeAspect="1"/>
          </p:cNvPicPr>
          <p:nvPr/>
        </p:nvPicPr>
        <p:blipFill>
          <a:blip r:embed="rId3"/>
          <a:stretch>
            <a:fillRect/>
          </a:stretch>
        </p:blipFill>
        <p:spPr>
          <a:xfrm>
            <a:off x="124265" y="1839334"/>
            <a:ext cx="11943470" cy="4313205"/>
          </a:xfrm>
          <a:prstGeom prst="rect">
            <a:avLst/>
          </a:prstGeom>
        </p:spPr>
      </p:pic>
    </p:spTree>
    <p:extLst>
      <p:ext uri="{BB962C8B-B14F-4D97-AF65-F5344CB8AC3E}">
        <p14:creationId xmlns:p14="http://schemas.microsoft.com/office/powerpoint/2010/main" val="1682565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5C5E6-1E41-4A5F-A657-52F627A550A6}"/>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What to Bring?</a:t>
            </a:r>
            <a:endParaRPr lang="en-US" sz="4000">
              <a:solidFill>
                <a:srgbClr val="FFFFFF"/>
              </a:solidFill>
            </a:endParaRPr>
          </a:p>
        </p:txBody>
      </p:sp>
      <p:sp>
        <p:nvSpPr>
          <p:cNvPr id="3" name="Content Placeholder 2">
            <a:extLst>
              <a:ext uri="{FF2B5EF4-FFF2-40B4-BE49-F238E27FC236}">
                <a16:creationId xmlns:a16="http://schemas.microsoft.com/office/drawing/2014/main" id="{B39B88CE-F86B-491E-BA40-C67987091543}"/>
              </a:ext>
            </a:extLst>
          </p:cNvPr>
          <p:cNvSpPr>
            <a:spLocks noGrp="1"/>
          </p:cNvSpPr>
          <p:nvPr>
            <p:ph idx="1"/>
          </p:nvPr>
        </p:nvSpPr>
        <p:spPr>
          <a:xfrm>
            <a:off x="1371599" y="2318197"/>
            <a:ext cx="9724031" cy="3683358"/>
          </a:xfrm>
        </p:spPr>
        <p:txBody>
          <a:bodyPr anchor="ctr">
            <a:normAutofit/>
          </a:bodyPr>
          <a:lstStyle/>
          <a:p>
            <a:r>
              <a:rPr lang="en-US" sz="2000" dirty="0"/>
              <a:t>Stuff to bring:</a:t>
            </a:r>
          </a:p>
          <a:p>
            <a:pPr lvl="1"/>
            <a:r>
              <a:rPr lang="en-US" sz="2000"/>
              <a:t>A good headlamp or bright flashlight</a:t>
            </a:r>
            <a:endParaRPr lang="en-US" sz="2000" dirty="0"/>
          </a:p>
          <a:p>
            <a:pPr lvl="1"/>
            <a:r>
              <a:rPr lang="en-US" sz="2000"/>
              <a:t>Hand warmers</a:t>
            </a:r>
          </a:p>
          <a:p>
            <a:pPr lvl="1"/>
            <a:r>
              <a:rPr lang="en-US" sz="2000"/>
              <a:t>A hat to keep your head warm</a:t>
            </a:r>
          </a:p>
          <a:p>
            <a:pPr lvl="1"/>
            <a:r>
              <a:rPr lang="en-US" sz="2000"/>
              <a:t>Tripod</a:t>
            </a:r>
          </a:p>
          <a:p>
            <a:pPr lvl="1"/>
            <a:r>
              <a:rPr lang="en-US" sz="2000"/>
              <a:t>Remote release</a:t>
            </a:r>
          </a:p>
          <a:p>
            <a:pPr lvl="1"/>
            <a:r>
              <a:rPr lang="en-US" sz="2000"/>
              <a:t>First aid kit</a:t>
            </a:r>
          </a:p>
          <a:p>
            <a:pPr lvl="1"/>
            <a:r>
              <a:rPr lang="en-US" sz="2000"/>
              <a:t>Bug repellant</a:t>
            </a:r>
          </a:p>
          <a:p>
            <a:pPr lvl="1"/>
            <a:r>
              <a:rPr lang="en-US" sz="2000"/>
              <a:t>Snacks and caffeinated drinks</a:t>
            </a:r>
          </a:p>
          <a:p>
            <a:pPr lvl="1"/>
            <a:endParaRPr lang="en-US" sz="2000"/>
          </a:p>
          <a:p>
            <a:pPr lvl="1"/>
            <a:endParaRPr lang="en-US" sz="2000"/>
          </a:p>
        </p:txBody>
      </p:sp>
    </p:spTree>
    <p:extLst>
      <p:ext uri="{BB962C8B-B14F-4D97-AF65-F5344CB8AC3E}">
        <p14:creationId xmlns:p14="http://schemas.microsoft.com/office/powerpoint/2010/main" val="704207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5E3B2E-18B8-47C1-8363-D4399482F0CC}"/>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Prep: Last words</a:t>
            </a:r>
          </a:p>
        </p:txBody>
      </p:sp>
      <p:graphicFrame>
        <p:nvGraphicFramePr>
          <p:cNvPr id="5" name="Content Placeholder 2">
            <a:extLst>
              <a:ext uri="{FF2B5EF4-FFF2-40B4-BE49-F238E27FC236}">
                <a16:creationId xmlns:a16="http://schemas.microsoft.com/office/drawing/2014/main" id="{5AA141C7-AE10-D28B-30BA-0BF6E677F120}"/>
              </a:ext>
            </a:extLst>
          </p:cNvPr>
          <p:cNvGraphicFramePr>
            <a:graphicFrameLocks noGrp="1"/>
          </p:cNvGraphicFramePr>
          <p:nvPr>
            <p:ph idx="1"/>
            <p:extLst>
              <p:ext uri="{D42A27DB-BD31-4B8C-83A1-F6EECF244321}">
                <p14:modId xmlns:p14="http://schemas.microsoft.com/office/powerpoint/2010/main" val="3034840490"/>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8299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in a line and one question mark is lit">
            <a:extLst>
              <a:ext uri="{FF2B5EF4-FFF2-40B4-BE49-F238E27FC236}">
                <a16:creationId xmlns:a16="http://schemas.microsoft.com/office/drawing/2014/main" id="{1D0BC968-9124-065A-37A7-CE33722AAFC2}"/>
              </a:ext>
            </a:extLst>
          </p:cNvPr>
          <p:cNvPicPr>
            <a:picLocks noChangeAspect="1"/>
          </p:cNvPicPr>
          <p:nvPr/>
        </p:nvPicPr>
        <p:blipFill rotWithShape="1">
          <a:blip r:embed="rId3">
            <a:alphaModFix amt="50000"/>
          </a:blip>
          <a:srcRect t="2056" b="13674"/>
          <a:stretch/>
        </p:blipFill>
        <p:spPr>
          <a:xfrm>
            <a:off x="20" y="1"/>
            <a:ext cx="12191980" cy="6857999"/>
          </a:xfrm>
          <a:prstGeom prst="rect">
            <a:avLst/>
          </a:prstGeom>
        </p:spPr>
      </p:pic>
      <p:sp>
        <p:nvSpPr>
          <p:cNvPr id="2" name="Title 1">
            <a:extLst>
              <a:ext uri="{FF2B5EF4-FFF2-40B4-BE49-F238E27FC236}">
                <a16:creationId xmlns:a16="http://schemas.microsoft.com/office/drawing/2014/main" id="{EE369601-CC42-F08E-38A0-3074B74E3EC5}"/>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Questions on Prep?</a:t>
            </a:r>
          </a:p>
        </p:txBody>
      </p:sp>
    </p:spTree>
    <p:extLst>
      <p:ext uri="{BB962C8B-B14F-4D97-AF65-F5344CB8AC3E}">
        <p14:creationId xmlns:p14="http://schemas.microsoft.com/office/powerpoint/2010/main" val="576430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5C5E6-1E41-4A5F-A657-52F627A550A6}"/>
              </a:ext>
            </a:extLst>
          </p:cNvPr>
          <p:cNvSpPr>
            <a:spLocks noGrp="1"/>
          </p:cNvSpPr>
          <p:nvPr>
            <p:ph type="title"/>
          </p:nvPr>
        </p:nvSpPr>
        <p:spPr>
          <a:xfrm>
            <a:off x="1136397" y="502020"/>
            <a:ext cx="5323715" cy="1642970"/>
          </a:xfrm>
        </p:spPr>
        <p:txBody>
          <a:bodyPr anchor="b">
            <a:normAutofit/>
          </a:bodyPr>
          <a:lstStyle/>
          <a:p>
            <a:r>
              <a:rPr lang="en-US" sz="4000"/>
              <a:t>On Site</a:t>
            </a:r>
          </a:p>
        </p:txBody>
      </p:sp>
      <p:sp>
        <p:nvSpPr>
          <p:cNvPr id="3" name="Content Placeholder 2">
            <a:extLst>
              <a:ext uri="{FF2B5EF4-FFF2-40B4-BE49-F238E27FC236}">
                <a16:creationId xmlns:a16="http://schemas.microsoft.com/office/drawing/2014/main" id="{B39B88CE-F86B-491E-BA40-C67987091543}"/>
              </a:ext>
            </a:extLst>
          </p:cNvPr>
          <p:cNvSpPr>
            <a:spLocks noGrp="1"/>
          </p:cNvSpPr>
          <p:nvPr>
            <p:ph idx="1"/>
          </p:nvPr>
        </p:nvSpPr>
        <p:spPr>
          <a:xfrm>
            <a:off x="1144923" y="2405894"/>
            <a:ext cx="5315189" cy="3535083"/>
          </a:xfrm>
        </p:spPr>
        <p:txBody>
          <a:bodyPr anchor="t">
            <a:normAutofit/>
          </a:bodyPr>
          <a:lstStyle/>
          <a:p>
            <a:pPr marL="0" indent="0">
              <a:buNone/>
            </a:pPr>
            <a:r>
              <a:rPr lang="en-US" sz="2000"/>
              <a:t>Be prepared to be underwhelmed if you have seen wonderful Milky Way pictures but not the Milky Way with the naked eye.</a:t>
            </a:r>
          </a:p>
          <a:p>
            <a:pPr lvl="1"/>
            <a:endParaRPr lang="en-US" sz="2000"/>
          </a:p>
          <a:p>
            <a:pPr lvl="1"/>
            <a:endParaRPr lang="en-US" sz="2000"/>
          </a:p>
          <a:p>
            <a:pPr lvl="1"/>
            <a:endParaRPr lang="en-US" sz="2000"/>
          </a:p>
        </p:txBody>
      </p:sp>
      <p:sp>
        <p:nvSpPr>
          <p:cNvPr id="13" name="Rectangle 1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outdoor, nature, night sky, outdoor object&#10;&#10;Description automatically generated">
            <a:extLst>
              <a:ext uri="{FF2B5EF4-FFF2-40B4-BE49-F238E27FC236}">
                <a16:creationId xmlns:a16="http://schemas.microsoft.com/office/drawing/2014/main" id="{ADFFFF5B-DDD3-44B7-ACDE-F8AD9774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333" y="909081"/>
            <a:ext cx="3803798" cy="5071731"/>
          </a:xfrm>
          <a:prstGeom prst="rect">
            <a:avLst/>
          </a:prstGeom>
        </p:spPr>
      </p:pic>
    </p:spTree>
    <p:extLst>
      <p:ext uri="{BB962C8B-B14F-4D97-AF65-F5344CB8AC3E}">
        <p14:creationId xmlns:p14="http://schemas.microsoft.com/office/powerpoint/2010/main" val="2620549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5C5E6-1E41-4A5F-A657-52F627A550A6}"/>
              </a:ext>
            </a:extLst>
          </p:cNvPr>
          <p:cNvSpPr>
            <a:spLocks noGrp="1"/>
          </p:cNvSpPr>
          <p:nvPr>
            <p:ph type="title"/>
          </p:nvPr>
        </p:nvSpPr>
        <p:spPr>
          <a:xfrm>
            <a:off x="1136397" y="502020"/>
            <a:ext cx="5323715" cy="1642970"/>
          </a:xfrm>
        </p:spPr>
        <p:txBody>
          <a:bodyPr anchor="b">
            <a:normAutofit/>
          </a:bodyPr>
          <a:lstStyle/>
          <a:p>
            <a:r>
              <a:rPr lang="en-US" sz="4000"/>
              <a:t>Decisions, Decisions…</a:t>
            </a:r>
          </a:p>
        </p:txBody>
      </p:sp>
      <p:sp>
        <p:nvSpPr>
          <p:cNvPr id="3" name="Content Placeholder 2">
            <a:extLst>
              <a:ext uri="{FF2B5EF4-FFF2-40B4-BE49-F238E27FC236}">
                <a16:creationId xmlns:a16="http://schemas.microsoft.com/office/drawing/2014/main" id="{B39B88CE-F86B-491E-BA40-C67987091543}"/>
              </a:ext>
            </a:extLst>
          </p:cNvPr>
          <p:cNvSpPr>
            <a:spLocks noGrp="1"/>
          </p:cNvSpPr>
          <p:nvPr>
            <p:ph idx="1"/>
          </p:nvPr>
        </p:nvSpPr>
        <p:spPr>
          <a:xfrm>
            <a:off x="1144923" y="2405894"/>
            <a:ext cx="5315189" cy="3535083"/>
          </a:xfrm>
        </p:spPr>
        <p:txBody>
          <a:bodyPr anchor="t">
            <a:normAutofit/>
          </a:bodyPr>
          <a:lstStyle/>
          <a:p>
            <a:r>
              <a:rPr lang="en-US" sz="2000"/>
              <a:t>Decision – Single shot or stacking</a:t>
            </a:r>
          </a:p>
          <a:p>
            <a:r>
              <a:rPr lang="en-US" sz="2000"/>
              <a:t>Two bodies? Try Star trails with one, Milky Way with the other </a:t>
            </a:r>
          </a:p>
          <a:p>
            <a:r>
              <a:rPr lang="en-US" sz="2000"/>
              <a:t>Use your electronic shutter to eliminate any shake</a:t>
            </a:r>
          </a:p>
          <a:p>
            <a:endParaRPr lang="en-US" sz="2000"/>
          </a:p>
          <a:p>
            <a:pPr lvl="1"/>
            <a:endParaRPr lang="en-US" sz="2000"/>
          </a:p>
        </p:txBody>
      </p:sp>
      <p:sp>
        <p:nvSpPr>
          <p:cNvPr id="23"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arthropod, invertebrate, trilobite, web&#10;&#10;Description automatically generated">
            <a:extLst>
              <a:ext uri="{FF2B5EF4-FFF2-40B4-BE49-F238E27FC236}">
                <a16:creationId xmlns:a16="http://schemas.microsoft.com/office/drawing/2014/main" id="{043EB78D-438C-4B27-B328-B8ABAF089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8542" y="909081"/>
            <a:ext cx="3385380" cy="5071731"/>
          </a:xfrm>
          <a:prstGeom prst="rect">
            <a:avLst/>
          </a:prstGeom>
        </p:spPr>
      </p:pic>
    </p:spTree>
    <p:extLst>
      <p:ext uri="{BB962C8B-B14F-4D97-AF65-F5344CB8AC3E}">
        <p14:creationId xmlns:p14="http://schemas.microsoft.com/office/powerpoint/2010/main" val="4210022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5C5E6-1E41-4A5F-A657-52F627A550A6}"/>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Camera Settings</a:t>
            </a:r>
          </a:p>
        </p:txBody>
      </p:sp>
      <p:sp>
        <p:nvSpPr>
          <p:cNvPr id="3" name="Content Placeholder 2">
            <a:extLst>
              <a:ext uri="{FF2B5EF4-FFF2-40B4-BE49-F238E27FC236}">
                <a16:creationId xmlns:a16="http://schemas.microsoft.com/office/drawing/2014/main" id="{B39B88CE-F86B-491E-BA40-C67987091543}"/>
              </a:ext>
            </a:extLst>
          </p:cNvPr>
          <p:cNvSpPr>
            <a:spLocks noGrp="1"/>
          </p:cNvSpPr>
          <p:nvPr>
            <p:ph idx="1"/>
          </p:nvPr>
        </p:nvSpPr>
        <p:spPr>
          <a:xfrm>
            <a:off x="1371599" y="2318197"/>
            <a:ext cx="9724031" cy="3683358"/>
          </a:xfrm>
        </p:spPr>
        <p:txBody>
          <a:bodyPr anchor="ctr">
            <a:normAutofit/>
          </a:bodyPr>
          <a:lstStyle/>
          <a:p>
            <a:r>
              <a:rPr lang="en-US" sz="2000"/>
              <a:t>Go manual all the way</a:t>
            </a:r>
          </a:p>
          <a:p>
            <a:r>
              <a:rPr lang="en-US" sz="2000"/>
              <a:t>Camera Settings – Single shot</a:t>
            </a:r>
          </a:p>
          <a:p>
            <a:pPr lvl="1"/>
            <a:r>
              <a:rPr lang="en-US" sz="2000" dirty="0"/>
              <a:t>Fast Lens – at least f/2.8</a:t>
            </a:r>
          </a:p>
          <a:p>
            <a:pPr lvl="1"/>
            <a:r>
              <a:rPr lang="en-US" sz="2000" dirty="0"/>
              <a:t>Starting place: 25 seconds, ISO 2000, wide open. Increase ISO as needed. </a:t>
            </a:r>
          </a:p>
          <a:p>
            <a:pPr lvl="1"/>
            <a:r>
              <a:rPr lang="en-US" sz="2000" dirty="0"/>
              <a:t>The 500 rule fails with most cameras. </a:t>
            </a:r>
            <a:r>
              <a:rPr lang="en-US" sz="2000"/>
              <a:t>PhotoPills</a:t>
            </a:r>
            <a:r>
              <a:rPr lang="en-US" sz="2000" dirty="0"/>
              <a:t> has a pill for pinpoint stars – dependent on focal length, camera, f/stop. </a:t>
            </a:r>
          </a:p>
          <a:p>
            <a:pPr lvl="1"/>
            <a:r>
              <a:rPr lang="en-US" sz="2000" dirty="0"/>
              <a:t>Noise Reduction off until everything is set, then on for the final shot</a:t>
            </a:r>
          </a:p>
          <a:p>
            <a:pPr lvl="1"/>
            <a:endParaRPr lang="en-US" sz="2000"/>
          </a:p>
        </p:txBody>
      </p:sp>
    </p:spTree>
    <p:extLst>
      <p:ext uri="{BB962C8B-B14F-4D97-AF65-F5344CB8AC3E}">
        <p14:creationId xmlns:p14="http://schemas.microsoft.com/office/powerpoint/2010/main" val="369622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nature, night sky&#10;&#10;Description automatically generated">
            <a:extLst>
              <a:ext uri="{FF2B5EF4-FFF2-40B4-BE49-F238E27FC236}">
                <a16:creationId xmlns:a16="http://schemas.microsoft.com/office/drawing/2014/main" id="{CD8E2869-FC80-C14C-9469-35BBE1415775}"/>
              </a:ext>
            </a:extLst>
          </p:cNvPr>
          <p:cNvPicPr>
            <a:picLocks noChangeAspect="1"/>
          </p:cNvPicPr>
          <p:nvPr/>
        </p:nvPicPr>
        <p:blipFill rotWithShape="1">
          <a:blip r:embed="rId3">
            <a:extLst>
              <a:ext uri="{28A0092B-C50C-407E-A947-70E740481C1C}">
                <a14:useLocalDpi xmlns:a14="http://schemas.microsoft.com/office/drawing/2010/main" val="0"/>
              </a:ext>
            </a:extLst>
          </a:blip>
          <a:srcRect t="5436"/>
          <a:stretch/>
        </p:blipFill>
        <p:spPr>
          <a:xfrm>
            <a:off x="4319729" y="1046698"/>
            <a:ext cx="7531609" cy="5341635"/>
          </a:xfrm>
          <a:prstGeom prst="rect">
            <a:avLst/>
          </a:prstGeom>
        </p:spPr>
      </p:pic>
      <p:sp>
        <p:nvSpPr>
          <p:cNvPr id="71" name="Rectangle 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E62AAC6-51B1-7D8B-7F00-54A668CABB5A}"/>
              </a:ext>
            </a:extLst>
          </p:cNvPr>
          <p:cNvSpPr>
            <a:spLocks noGrp="1"/>
          </p:cNvSpPr>
          <p:nvPr>
            <p:ph type="title"/>
          </p:nvPr>
        </p:nvSpPr>
        <p:spPr>
          <a:xfrm>
            <a:off x="838200" y="365125"/>
            <a:ext cx="3822189" cy="1899912"/>
          </a:xfrm>
        </p:spPr>
        <p:txBody>
          <a:bodyPr>
            <a:normAutofit/>
          </a:bodyPr>
          <a:lstStyle/>
          <a:p>
            <a:r>
              <a:rPr lang="en-US" sz="4000"/>
              <a:t>Intro</a:t>
            </a:r>
          </a:p>
        </p:txBody>
      </p:sp>
      <p:sp>
        <p:nvSpPr>
          <p:cNvPr id="5" name="Content Placeholder 4">
            <a:extLst>
              <a:ext uri="{FF2B5EF4-FFF2-40B4-BE49-F238E27FC236}">
                <a16:creationId xmlns:a16="http://schemas.microsoft.com/office/drawing/2014/main" id="{F4E2449B-17F7-694C-B51B-9DD64D350511}"/>
              </a:ext>
            </a:extLst>
          </p:cNvPr>
          <p:cNvSpPr>
            <a:spLocks noGrp="1"/>
          </p:cNvSpPr>
          <p:nvPr>
            <p:ph idx="1"/>
          </p:nvPr>
        </p:nvSpPr>
        <p:spPr>
          <a:xfrm>
            <a:off x="838200" y="2434201"/>
            <a:ext cx="3822189" cy="3742762"/>
          </a:xfrm>
        </p:spPr>
        <p:txBody>
          <a:bodyPr>
            <a:normAutofit/>
          </a:bodyPr>
          <a:lstStyle/>
          <a:p>
            <a:r>
              <a:rPr lang="en-US" sz="2000"/>
              <a:t>My background</a:t>
            </a:r>
          </a:p>
          <a:p>
            <a:r>
              <a:rPr lang="en-US" sz="2000"/>
              <a:t>A good star shot takes a lot of planning</a:t>
            </a:r>
          </a:p>
          <a:p>
            <a:r>
              <a:rPr lang="en-US" sz="2000"/>
              <a:t>Use several tools to prepare</a:t>
            </a:r>
          </a:p>
          <a:p>
            <a:r>
              <a:rPr lang="en-US" sz="2000"/>
              <a:t>Consider going with a leader once or twice</a:t>
            </a:r>
          </a:p>
          <a:p>
            <a:pPr lvl="1"/>
            <a:r>
              <a:rPr lang="en-US" sz="2000"/>
              <a:t>Workshops and meetups</a:t>
            </a:r>
          </a:p>
          <a:p>
            <a:pPr lvl="1"/>
            <a:r>
              <a:rPr lang="en-US" sz="2000"/>
              <a:t>Find a mentor? </a:t>
            </a:r>
          </a:p>
          <a:p>
            <a:r>
              <a:rPr lang="en-US" sz="2000"/>
              <a:t>So let’s dig in!</a:t>
            </a:r>
          </a:p>
        </p:txBody>
      </p:sp>
    </p:spTree>
    <p:extLst>
      <p:ext uri="{BB962C8B-B14F-4D97-AF65-F5344CB8AC3E}">
        <p14:creationId xmlns:p14="http://schemas.microsoft.com/office/powerpoint/2010/main" val="3741620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5C5E6-1E41-4A5F-A657-52F627A550A6}"/>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Camera Settings</a:t>
            </a:r>
          </a:p>
        </p:txBody>
      </p:sp>
      <p:sp>
        <p:nvSpPr>
          <p:cNvPr id="3" name="Content Placeholder 2">
            <a:extLst>
              <a:ext uri="{FF2B5EF4-FFF2-40B4-BE49-F238E27FC236}">
                <a16:creationId xmlns:a16="http://schemas.microsoft.com/office/drawing/2014/main" id="{B39B88CE-F86B-491E-BA40-C67987091543}"/>
              </a:ext>
            </a:extLst>
          </p:cNvPr>
          <p:cNvSpPr>
            <a:spLocks noGrp="1"/>
          </p:cNvSpPr>
          <p:nvPr>
            <p:ph idx="1"/>
          </p:nvPr>
        </p:nvSpPr>
        <p:spPr>
          <a:xfrm>
            <a:off x="1371599" y="2318197"/>
            <a:ext cx="9724031" cy="3683358"/>
          </a:xfrm>
        </p:spPr>
        <p:txBody>
          <a:bodyPr anchor="ctr">
            <a:normAutofit/>
          </a:bodyPr>
          <a:lstStyle/>
          <a:p>
            <a:r>
              <a:rPr lang="en-US" sz="2000"/>
              <a:t>Camera Settings – Stacking</a:t>
            </a:r>
          </a:p>
          <a:p>
            <a:pPr lvl="1"/>
            <a:r>
              <a:rPr lang="en-US" sz="2000" dirty="0"/>
              <a:t>Shorter shutter speeds. 6-12 seconds</a:t>
            </a:r>
          </a:p>
          <a:p>
            <a:pPr lvl="1"/>
            <a:r>
              <a:rPr lang="en-US" sz="2000" dirty="0"/>
              <a:t>Crank up the ISO</a:t>
            </a:r>
          </a:p>
          <a:p>
            <a:pPr lvl="1"/>
            <a:r>
              <a:rPr lang="en-US" sz="2000" dirty="0"/>
              <a:t>Take 8-15 shots in succession</a:t>
            </a:r>
          </a:p>
          <a:p>
            <a:pPr lvl="1"/>
            <a:r>
              <a:rPr lang="en-US" sz="2000" dirty="0"/>
              <a:t>Noise reduction off</a:t>
            </a:r>
          </a:p>
          <a:p>
            <a:pPr lvl="1"/>
            <a:r>
              <a:rPr lang="en-US" sz="2000" dirty="0"/>
              <a:t>Stack in post</a:t>
            </a:r>
          </a:p>
          <a:p>
            <a:pPr lvl="1"/>
            <a:endParaRPr lang="en-US" sz="2000"/>
          </a:p>
        </p:txBody>
      </p:sp>
    </p:spTree>
    <p:extLst>
      <p:ext uri="{BB962C8B-B14F-4D97-AF65-F5344CB8AC3E}">
        <p14:creationId xmlns:p14="http://schemas.microsoft.com/office/powerpoint/2010/main" val="3236120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1">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45C5E6-1E41-4A5F-A657-52F627A550A6}"/>
              </a:ext>
            </a:extLst>
          </p:cNvPr>
          <p:cNvSpPr>
            <a:spLocks noGrp="1"/>
          </p:cNvSpPr>
          <p:nvPr>
            <p:ph type="title"/>
          </p:nvPr>
        </p:nvSpPr>
        <p:spPr>
          <a:xfrm>
            <a:off x="643467" y="640080"/>
            <a:ext cx="3096427" cy="5613236"/>
          </a:xfrm>
        </p:spPr>
        <p:txBody>
          <a:bodyPr anchor="ctr">
            <a:normAutofit/>
          </a:bodyPr>
          <a:lstStyle/>
          <a:p>
            <a:r>
              <a:rPr lang="en-US">
                <a:solidFill>
                  <a:srgbClr val="FFFFFF"/>
                </a:solidFill>
              </a:rPr>
              <a:t>Exposure</a:t>
            </a:r>
          </a:p>
        </p:txBody>
      </p:sp>
      <p:sp>
        <p:nvSpPr>
          <p:cNvPr id="3" name="Content Placeholder 2">
            <a:extLst>
              <a:ext uri="{FF2B5EF4-FFF2-40B4-BE49-F238E27FC236}">
                <a16:creationId xmlns:a16="http://schemas.microsoft.com/office/drawing/2014/main" id="{B39B88CE-F86B-491E-BA40-C67987091543}"/>
              </a:ext>
            </a:extLst>
          </p:cNvPr>
          <p:cNvSpPr>
            <a:spLocks noGrp="1"/>
          </p:cNvSpPr>
          <p:nvPr>
            <p:ph idx="1"/>
          </p:nvPr>
        </p:nvSpPr>
        <p:spPr>
          <a:xfrm>
            <a:off x="4699818" y="640082"/>
            <a:ext cx="6848715" cy="2484884"/>
          </a:xfrm>
        </p:spPr>
        <p:txBody>
          <a:bodyPr anchor="ctr">
            <a:normAutofit/>
          </a:bodyPr>
          <a:lstStyle/>
          <a:p>
            <a:r>
              <a:rPr lang="en-US" sz="2000"/>
              <a:t>Do not rely on the LCD – it’s way too easy to underexpose badly.</a:t>
            </a:r>
          </a:p>
          <a:p>
            <a:r>
              <a:rPr lang="en-US" sz="2000"/>
              <a:t>Check the histogram. Try to expose so that the peak is about  a quarter to a third over.</a:t>
            </a:r>
          </a:p>
          <a:p>
            <a:r>
              <a:rPr lang="en-US" sz="2000"/>
              <a:t>Experiment</a:t>
            </a:r>
          </a:p>
          <a:p>
            <a:pPr lvl="1"/>
            <a:endParaRPr lang="en-US" sz="2000"/>
          </a:p>
          <a:p>
            <a:pPr lvl="1"/>
            <a:endParaRPr lang="en-US" sz="2000"/>
          </a:p>
        </p:txBody>
      </p:sp>
      <p:pic>
        <p:nvPicPr>
          <p:cNvPr id="5" name="Picture 4">
            <a:extLst>
              <a:ext uri="{FF2B5EF4-FFF2-40B4-BE49-F238E27FC236}">
                <a16:creationId xmlns:a16="http://schemas.microsoft.com/office/drawing/2014/main" id="{2B55F531-EB8A-FCF3-5107-05CED29C74B7}"/>
              </a:ext>
            </a:extLst>
          </p:cNvPr>
          <p:cNvPicPr>
            <a:picLocks noChangeAspect="1"/>
          </p:cNvPicPr>
          <p:nvPr/>
        </p:nvPicPr>
        <p:blipFill>
          <a:blip r:embed="rId3"/>
          <a:stretch>
            <a:fillRect/>
          </a:stretch>
        </p:blipFill>
        <p:spPr>
          <a:xfrm>
            <a:off x="4829084" y="3446698"/>
            <a:ext cx="6544661" cy="2488335"/>
          </a:xfrm>
          <a:prstGeom prst="rect">
            <a:avLst/>
          </a:prstGeom>
        </p:spPr>
      </p:pic>
    </p:spTree>
    <p:extLst>
      <p:ext uri="{BB962C8B-B14F-4D97-AF65-F5344CB8AC3E}">
        <p14:creationId xmlns:p14="http://schemas.microsoft.com/office/powerpoint/2010/main" val="2203873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5C5E6-1E41-4A5F-A657-52F627A550A6}"/>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Focusing</a:t>
            </a:r>
          </a:p>
        </p:txBody>
      </p:sp>
      <p:sp>
        <p:nvSpPr>
          <p:cNvPr id="3" name="Content Placeholder 2">
            <a:extLst>
              <a:ext uri="{FF2B5EF4-FFF2-40B4-BE49-F238E27FC236}">
                <a16:creationId xmlns:a16="http://schemas.microsoft.com/office/drawing/2014/main" id="{B39B88CE-F86B-491E-BA40-C67987091543}"/>
              </a:ext>
            </a:extLst>
          </p:cNvPr>
          <p:cNvSpPr>
            <a:spLocks noGrp="1"/>
          </p:cNvSpPr>
          <p:nvPr>
            <p:ph idx="1"/>
          </p:nvPr>
        </p:nvSpPr>
        <p:spPr>
          <a:xfrm>
            <a:off x="1371599" y="2318197"/>
            <a:ext cx="9724031" cy="3683358"/>
          </a:xfrm>
        </p:spPr>
        <p:txBody>
          <a:bodyPr anchor="ctr">
            <a:normAutofit/>
          </a:bodyPr>
          <a:lstStyle/>
          <a:p>
            <a:r>
              <a:rPr lang="en-US" sz="2000"/>
              <a:t>Focus depends on your main subject</a:t>
            </a:r>
          </a:p>
          <a:p>
            <a:pPr lvl="1"/>
            <a:r>
              <a:rPr lang="en-US" sz="2000"/>
              <a:t>Broad Landscape?</a:t>
            </a:r>
          </a:p>
          <a:p>
            <a:pPr lvl="1"/>
            <a:r>
              <a:rPr lang="en-US" sz="2000"/>
              <a:t>Buildings?</a:t>
            </a:r>
          </a:p>
          <a:p>
            <a:pPr lvl="1"/>
            <a:endParaRPr lang="en-US" sz="2000"/>
          </a:p>
          <a:p>
            <a:pPr lvl="1"/>
            <a:endParaRPr lang="en-US" sz="2000"/>
          </a:p>
        </p:txBody>
      </p:sp>
      <p:pic>
        <p:nvPicPr>
          <p:cNvPr id="12" name="Picture 11" descr="A picture containing nature&#10;&#10;Description automatically generated">
            <a:extLst>
              <a:ext uri="{FF2B5EF4-FFF2-40B4-BE49-F238E27FC236}">
                <a16:creationId xmlns:a16="http://schemas.microsoft.com/office/drawing/2014/main" id="{1F59D790-719B-7D3A-B072-367A228FA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826" y="856445"/>
            <a:ext cx="3583105" cy="5374657"/>
          </a:xfrm>
          <a:prstGeom prst="rect">
            <a:avLst/>
          </a:prstGeom>
        </p:spPr>
      </p:pic>
    </p:spTree>
    <p:extLst>
      <p:ext uri="{BB962C8B-B14F-4D97-AF65-F5344CB8AC3E}">
        <p14:creationId xmlns:p14="http://schemas.microsoft.com/office/powerpoint/2010/main" val="3008201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19A360-DEAA-4427-9324-60687672D088}"/>
              </a:ext>
            </a:extLst>
          </p:cNvPr>
          <p:cNvSpPr>
            <a:spLocks noGrp="1"/>
          </p:cNvSpPr>
          <p:nvPr>
            <p:ph type="title"/>
          </p:nvPr>
        </p:nvSpPr>
        <p:spPr>
          <a:xfrm>
            <a:off x="1136397" y="502020"/>
            <a:ext cx="5323715" cy="1642970"/>
          </a:xfrm>
        </p:spPr>
        <p:txBody>
          <a:bodyPr anchor="b">
            <a:normAutofit/>
          </a:bodyPr>
          <a:lstStyle/>
          <a:p>
            <a:r>
              <a:rPr lang="en-US" sz="4000"/>
              <a:t>Framing	</a:t>
            </a:r>
          </a:p>
        </p:txBody>
      </p:sp>
      <p:sp>
        <p:nvSpPr>
          <p:cNvPr id="3" name="Content Placeholder 2">
            <a:extLst>
              <a:ext uri="{FF2B5EF4-FFF2-40B4-BE49-F238E27FC236}">
                <a16:creationId xmlns:a16="http://schemas.microsoft.com/office/drawing/2014/main" id="{77012D88-B5B3-43B1-BA2F-58DFB5EB5190}"/>
              </a:ext>
            </a:extLst>
          </p:cNvPr>
          <p:cNvSpPr>
            <a:spLocks noGrp="1"/>
          </p:cNvSpPr>
          <p:nvPr>
            <p:ph idx="1"/>
          </p:nvPr>
        </p:nvSpPr>
        <p:spPr>
          <a:xfrm>
            <a:off x="1144923" y="2405894"/>
            <a:ext cx="5315189" cy="3535083"/>
          </a:xfrm>
        </p:spPr>
        <p:txBody>
          <a:bodyPr anchor="t">
            <a:normAutofit/>
          </a:bodyPr>
          <a:lstStyle/>
          <a:p>
            <a:r>
              <a:rPr lang="en-US" sz="2000"/>
              <a:t>All the usual considerations</a:t>
            </a:r>
          </a:p>
          <a:p>
            <a:pPr lvl="1"/>
            <a:r>
              <a:rPr lang="en-US" sz="2000"/>
              <a:t>May have night sky boost to help with composition</a:t>
            </a:r>
          </a:p>
          <a:p>
            <a:pPr lvl="1"/>
            <a:r>
              <a:rPr lang="en-US" sz="2000"/>
              <a:t>Horizontal or vertical – try both.</a:t>
            </a:r>
          </a:p>
          <a:p>
            <a:pPr lvl="1"/>
            <a:r>
              <a:rPr lang="en-US" sz="2000"/>
              <a:t>The Milky Way never changes, the foreground makes your image unique. </a:t>
            </a:r>
          </a:p>
          <a:p>
            <a:pPr lvl="1"/>
            <a:r>
              <a:rPr lang="en-US" sz="2000"/>
              <a:t>Lighting – keep it natural</a:t>
            </a:r>
          </a:p>
          <a:p>
            <a:pPr lvl="1"/>
            <a:r>
              <a:rPr lang="en-US" sz="2000"/>
              <a:t>If you have no moon at all, try shooting your foreground during Blue Hour.</a:t>
            </a:r>
          </a:p>
          <a:p>
            <a:pPr lvl="1"/>
            <a:r>
              <a:rPr lang="en-US" sz="2000"/>
              <a:t>Vary your focal length. </a:t>
            </a:r>
          </a:p>
        </p:txBody>
      </p:sp>
      <p:sp>
        <p:nvSpPr>
          <p:cNvPr id="13" name="Rectangle 1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house with a starry sky above it&#10;&#10;Description automatically generated with low confidence">
            <a:extLst>
              <a:ext uri="{FF2B5EF4-FFF2-40B4-BE49-F238E27FC236}">
                <a16:creationId xmlns:a16="http://schemas.microsoft.com/office/drawing/2014/main" id="{AB142F35-7256-409C-815B-6D3604785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333" y="909081"/>
            <a:ext cx="3803798" cy="5071731"/>
          </a:xfrm>
          <a:prstGeom prst="rect">
            <a:avLst/>
          </a:prstGeom>
        </p:spPr>
      </p:pic>
    </p:spTree>
    <p:extLst>
      <p:ext uri="{BB962C8B-B14F-4D97-AF65-F5344CB8AC3E}">
        <p14:creationId xmlns:p14="http://schemas.microsoft.com/office/powerpoint/2010/main" val="3831812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3951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yellow school bus in front of a starry sky&#10;&#10;Description automatically generated with low confidence">
            <a:extLst>
              <a:ext uri="{FF2B5EF4-FFF2-40B4-BE49-F238E27FC236}">
                <a16:creationId xmlns:a16="http://schemas.microsoft.com/office/drawing/2014/main" id="{A7356E38-968A-78B8-3DA6-C56644773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6735" y="1791301"/>
            <a:ext cx="2905092" cy="3909411"/>
          </a:xfrm>
          <a:prstGeom prst="rect">
            <a:avLst/>
          </a:prstGeom>
        </p:spPr>
      </p:pic>
      <p:sp>
        <p:nvSpPr>
          <p:cNvPr id="7" name="TextBox 6">
            <a:extLst>
              <a:ext uri="{FF2B5EF4-FFF2-40B4-BE49-F238E27FC236}">
                <a16:creationId xmlns:a16="http://schemas.microsoft.com/office/drawing/2014/main" id="{0A958085-AF3B-5B19-D7AB-6C4291976DC0}"/>
              </a:ext>
            </a:extLst>
          </p:cNvPr>
          <p:cNvSpPr txBox="1"/>
          <p:nvPr/>
        </p:nvSpPr>
        <p:spPr>
          <a:xfrm>
            <a:off x="6297256" y="5628812"/>
            <a:ext cx="1924050" cy="517525"/>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dirty="0">
                <a:solidFill>
                  <a:srgbClr val="FFFFFF"/>
                </a:solidFill>
              </a:rPr>
              <a:t>Crescent Moonlight</a:t>
            </a:r>
          </a:p>
        </p:txBody>
      </p:sp>
      <p:pic>
        <p:nvPicPr>
          <p:cNvPr id="4" name="Picture 3">
            <a:extLst>
              <a:ext uri="{FF2B5EF4-FFF2-40B4-BE49-F238E27FC236}">
                <a16:creationId xmlns:a16="http://schemas.microsoft.com/office/drawing/2014/main" id="{31E89572-D73C-828C-22D1-869A7149F799}"/>
              </a:ext>
            </a:extLst>
          </p:cNvPr>
          <p:cNvPicPr>
            <a:picLocks noChangeAspect="1"/>
          </p:cNvPicPr>
          <p:nvPr/>
        </p:nvPicPr>
        <p:blipFill>
          <a:blip r:embed="rId4"/>
          <a:stretch>
            <a:fillRect/>
          </a:stretch>
        </p:blipFill>
        <p:spPr>
          <a:xfrm>
            <a:off x="8995259" y="1791302"/>
            <a:ext cx="2575112" cy="3909411"/>
          </a:xfrm>
          <a:prstGeom prst="rect">
            <a:avLst/>
          </a:prstGeom>
        </p:spPr>
      </p:pic>
      <p:sp>
        <p:nvSpPr>
          <p:cNvPr id="15" name="TextBox 14">
            <a:extLst>
              <a:ext uri="{FF2B5EF4-FFF2-40B4-BE49-F238E27FC236}">
                <a16:creationId xmlns:a16="http://schemas.microsoft.com/office/drawing/2014/main" id="{04AF93D9-51CB-0528-4C54-5582DBA401E4}"/>
              </a:ext>
            </a:extLst>
          </p:cNvPr>
          <p:cNvSpPr txBox="1"/>
          <p:nvPr/>
        </p:nvSpPr>
        <p:spPr>
          <a:xfrm>
            <a:off x="9320790" y="5628812"/>
            <a:ext cx="1924050" cy="517525"/>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dirty="0">
                <a:solidFill>
                  <a:srgbClr val="FFFFFF"/>
                </a:solidFill>
              </a:rPr>
              <a:t>Light Painting</a:t>
            </a:r>
          </a:p>
        </p:txBody>
      </p:sp>
      <p:sp>
        <p:nvSpPr>
          <p:cNvPr id="2" name="Title 1">
            <a:extLst>
              <a:ext uri="{FF2B5EF4-FFF2-40B4-BE49-F238E27FC236}">
                <a16:creationId xmlns:a16="http://schemas.microsoft.com/office/drawing/2014/main" id="{AB03B510-DCAA-4590-8471-A17CD3F26935}"/>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a:r>
              <a:rPr lang="en-US" kern="1200" dirty="0">
                <a:solidFill>
                  <a:srgbClr val="FFFFFF"/>
                </a:solidFill>
                <a:latin typeface="+mj-lt"/>
                <a:ea typeface="+mj-ea"/>
                <a:cs typeface="+mj-cs"/>
              </a:rPr>
              <a:t>Lighting</a:t>
            </a:r>
          </a:p>
        </p:txBody>
      </p:sp>
    </p:spTree>
    <p:extLst>
      <p:ext uri="{BB962C8B-B14F-4D97-AF65-F5344CB8AC3E}">
        <p14:creationId xmlns:p14="http://schemas.microsoft.com/office/powerpoint/2010/main" val="3869308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3B510-DCAA-4590-8471-A17CD3F26935}"/>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On Site: Lighting</a:t>
            </a:r>
          </a:p>
        </p:txBody>
      </p:sp>
      <p:pic>
        <p:nvPicPr>
          <p:cNvPr id="5" name="Picture 4">
            <a:extLst>
              <a:ext uri="{FF2B5EF4-FFF2-40B4-BE49-F238E27FC236}">
                <a16:creationId xmlns:a16="http://schemas.microsoft.com/office/drawing/2014/main" id="{557924F8-C784-51B6-B375-77F232A9708F}"/>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3117966" y="1966293"/>
            <a:ext cx="5956066" cy="4452160"/>
          </a:xfrm>
          <a:prstGeom prst="rect">
            <a:avLst/>
          </a:prstGeom>
        </p:spPr>
      </p:pic>
    </p:spTree>
    <p:extLst>
      <p:ext uri="{BB962C8B-B14F-4D97-AF65-F5344CB8AC3E}">
        <p14:creationId xmlns:p14="http://schemas.microsoft.com/office/powerpoint/2010/main" val="3032677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5C5E6-1E41-4A5F-A657-52F627A550A6}"/>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On Site - Safety</a:t>
            </a:r>
          </a:p>
        </p:txBody>
      </p:sp>
      <p:sp>
        <p:nvSpPr>
          <p:cNvPr id="3" name="Content Placeholder 2">
            <a:extLst>
              <a:ext uri="{FF2B5EF4-FFF2-40B4-BE49-F238E27FC236}">
                <a16:creationId xmlns:a16="http://schemas.microsoft.com/office/drawing/2014/main" id="{B39B88CE-F86B-491E-BA40-C67987091543}"/>
              </a:ext>
            </a:extLst>
          </p:cNvPr>
          <p:cNvSpPr>
            <a:spLocks noGrp="1"/>
          </p:cNvSpPr>
          <p:nvPr>
            <p:ph idx="1"/>
          </p:nvPr>
        </p:nvSpPr>
        <p:spPr>
          <a:xfrm>
            <a:off x="1371599" y="2318197"/>
            <a:ext cx="9724031" cy="3683358"/>
          </a:xfrm>
        </p:spPr>
        <p:txBody>
          <a:bodyPr anchor="ctr">
            <a:normAutofit/>
          </a:bodyPr>
          <a:lstStyle/>
          <a:p>
            <a:r>
              <a:rPr lang="en-US" sz="2000"/>
              <a:t>Take a friend or at least let someone know where you are going and when you will be back</a:t>
            </a:r>
          </a:p>
          <a:p>
            <a:r>
              <a:rPr lang="en-US" sz="2000"/>
              <a:t>Be aware of your surroundings – especially if alone</a:t>
            </a:r>
          </a:p>
          <a:p>
            <a:r>
              <a:rPr lang="en-US" sz="2000"/>
              <a:t>Be on the lookout for snakes, scorpions and the like</a:t>
            </a:r>
          </a:p>
          <a:p>
            <a:r>
              <a:rPr lang="en-US" sz="2000"/>
              <a:t>Exhaustion – Don’t drive if it’s not safe. </a:t>
            </a:r>
          </a:p>
          <a:p>
            <a:pPr lvl="1"/>
            <a:r>
              <a:rPr lang="en-US" sz="2000"/>
              <a:t>Nearby hotel?</a:t>
            </a:r>
          </a:p>
          <a:p>
            <a:pPr lvl="1"/>
            <a:r>
              <a:rPr lang="en-US" sz="2000"/>
              <a:t>Sleeping bag?</a:t>
            </a:r>
          </a:p>
          <a:p>
            <a:pPr lvl="1"/>
            <a:r>
              <a:rPr lang="en-US" sz="2000"/>
              <a:t>Sleep in the car?</a:t>
            </a:r>
          </a:p>
          <a:p>
            <a:pPr lvl="1"/>
            <a:endParaRPr lang="en-US" sz="2000"/>
          </a:p>
          <a:p>
            <a:pPr lvl="1"/>
            <a:endParaRPr lang="en-US" sz="2000"/>
          </a:p>
        </p:txBody>
      </p:sp>
    </p:spTree>
    <p:extLst>
      <p:ext uri="{BB962C8B-B14F-4D97-AF65-F5344CB8AC3E}">
        <p14:creationId xmlns:p14="http://schemas.microsoft.com/office/powerpoint/2010/main" val="831298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in a line and one question mark is lit">
            <a:extLst>
              <a:ext uri="{FF2B5EF4-FFF2-40B4-BE49-F238E27FC236}">
                <a16:creationId xmlns:a16="http://schemas.microsoft.com/office/drawing/2014/main" id="{1D0BC968-9124-065A-37A7-CE33722AAFC2}"/>
              </a:ext>
            </a:extLst>
          </p:cNvPr>
          <p:cNvPicPr>
            <a:picLocks noChangeAspect="1"/>
          </p:cNvPicPr>
          <p:nvPr/>
        </p:nvPicPr>
        <p:blipFill rotWithShape="1">
          <a:blip r:embed="rId3">
            <a:alphaModFix amt="50000"/>
          </a:blip>
          <a:srcRect t="2056" b="13674"/>
          <a:stretch/>
        </p:blipFill>
        <p:spPr>
          <a:xfrm>
            <a:off x="20" y="1"/>
            <a:ext cx="12191980" cy="6857999"/>
          </a:xfrm>
          <a:prstGeom prst="rect">
            <a:avLst/>
          </a:prstGeom>
        </p:spPr>
      </p:pic>
      <p:sp>
        <p:nvSpPr>
          <p:cNvPr id="2" name="Title 1">
            <a:extLst>
              <a:ext uri="{FF2B5EF4-FFF2-40B4-BE49-F238E27FC236}">
                <a16:creationId xmlns:a16="http://schemas.microsoft.com/office/drawing/2014/main" id="{EE369601-CC42-F08E-38A0-3074B74E3EC5}"/>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Questions</a:t>
            </a:r>
          </a:p>
        </p:txBody>
      </p:sp>
    </p:spTree>
    <p:extLst>
      <p:ext uri="{BB962C8B-B14F-4D97-AF65-F5344CB8AC3E}">
        <p14:creationId xmlns:p14="http://schemas.microsoft.com/office/powerpoint/2010/main" val="3679044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3" name="Group 1032">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034" name="Rectangle 1033">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6" name="Rectangle 1035">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2D79140-CF1A-47A7-BE27-6887D630FE59}"/>
              </a:ext>
            </a:extLst>
          </p:cNvPr>
          <p:cNvSpPr>
            <a:spLocks noGrp="1"/>
          </p:cNvSpPr>
          <p:nvPr>
            <p:ph type="title"/>
          </p:nvPr>
        </p:nvSpPr>
        <p:spPr>
          <a:xfrm>
            <a:off x="1371598" y="319314"/>
            <a:ext cx="9477377" cy="1030515"/>
          </a:xfrm>
        </p:spPr>
        <p:txBody>
          <a:bodyPr vert="horz" lIns="91440" tIns="45720" rIns="91440" bIns="45720" rtlCol="0" anchor="ctr">
            <a:normAutofit/>
          </a:bodyPr>
          <a:lstStyle/>
          <a:p>
            <a:r>
              <a:rPr lang="en-US" sz="4000">
                <a:solidFill>
                  <a:srgbClr val="FFFFFF"/>
                </a:solidFill>
              </a:rPr>
              <a:t>Post Processing</a:t>
            </a:r>
          </a:p>
        </p:txBody>
      </p:sp>
      <p:pic>
        <p:nvPicPr>
          <p:cNvPr id="4" name="Content Placeholder 3">
            <a:extLst>
              <a:ext uri="{FF2B5EF4-FFF2-40B4-BE49-F238E27FC236}">
                <a16:creationId xmlns:a16="http://schemas.microsoft.com/office/drawing/2014/main" id="{CB0C46FC-63A6-48C7-9E4F-B7F7C231EE59}"/>
              </a:ext>
            </a:extLst>
          </p:cNvPr>
          <p:cNvPicPr>
            <a:picLocks noGrp="1" noChangeAspect="1"/>
          </p:cNvPicPr>
          <p:nvPr>
            <p:ph idx="1"/>
          </p:nvPr>
        </p:nvPicPr>
        <p:blipFill>
          <a:blip r:embed="rId3"/>
          <a:stretch>
            <a:fillRect/>
          </a:stretch>
        </p:blipFill>
        <p:spPr>
          <a:xfrm>
            <a:off x="4189758" y="2050595"/>
            <a:ext cx="1747091" cy="2617365"/>
          </a:xfrm>
          <a:prstGeom prst="rect">
            <a:avLst/>
          </a:prstGeom>
        </p:spPr>
      </p:pic>
      <p:pic>
        <p:nvPicPr>
          <p:cNvPr id="1026" name="Picture 2">
            <a:extLst>
              <a:ext uri="{FF2B5EF4-FFF2-40B4-BE49-F238E27FC236}">
                <a16:creationId xmlns:a16="http://schemas.microsoft.com/office/drawing/2014/main" id="{7E51D0C8-5634-403E-ADE6-3F164AA4C4B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67671" y="2074130"/>
            <a:ext cx="1773264" cy="26173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61A136F-ADF6-434C-8A38-DDB6FC061DD8}"/>
              </a:ext>
            </a:extLst>
          </p:cNvPr>
          <p:cNvSpPr txBox="1"/>
          <p:nvPr/>
        </p:nvSpPr>
        <p:spPr>
          <a:xfrm>
            <a:off x="1371598" y="5070346"/>
            <a:ext cx="9496427" cy="1385266"/>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000"/>
              <a:t>The Milky way before and after processing an image.</a:t>
            </a:r>
          </a:p>
          <a:p>
            <a:pPr indent="-228600" defTabSz="914400">
              <a:lnSpc>
                <a:spcPct val="90000"/>
              </a:lnSpc>
              <a:spcAft>
                <a:spcPts val="600"/>
              </a:spcAft>
              <a:buFont typeface="Arial" panose="020B0604020202020204" pitchFamily="34" charset="0"/>
              <a:buChar char="•"/>
            </a:pPr>
            <a:endParaRPr lang="en-US" sz="2000"/>
          </a:p>
          <a:p>
            <a:pPr indent="-228600" defTabSz="914400">
              <a:lnSpc>
                <a:spcPct val="90000"/>
              </a:lnSpc>
              <a:spcAft>
                <a:spcPts val="600"/>
              </a:spcAft>
              <a:buFont typeface="Arial" panose="020B0604020202020204" pitchFamily="34" charset="0"/>
              <a:buChar char="•"/>
            </a:pPr>
            <a:r>
              <a:rPr lang="en-US" sz="2000"/>
              <a:t>Credit Jack Nichols</a:t>
            </a:r>
          </a:p>
        </p:txBody>
      </p:sp>
    </p:spTree>
    <p:extLst>
      <p:ext uri="{BB962C8B-B14F-4D97-AF65-F5344CB8AC3E}">
        <p14:creationId xmlns:p14="http://schemas.microsoft.com/office/powerpoint/2010/main" val="924426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A3ACDF-1926-496F-9BC3-FDF1B13BFA74}"/>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Post Processing Continued</a:t>
            </a:r>
          </a:p>
        </p:txBody>
      </p:sp>
      <p:sp>
        <p:nvSpPr>
          <p:cNvPr id="3" name="Content Placeholder 2">
            <a:extLst>
              <a:ext uri="{FF2B5EF4-FFF2-40B4-BE49-F238E27FC236}">
                <a16:creationId xmlns:a16="http://schemas.microsoft.com/office/drawing/2014/main" id="{B5B7A38E-A413-455C-A57C-CBF463663076}"/>
              </a:ext>
            </a:extLst>
          </p:cNvPr>
          <p:cNvSpPr>
            <a:spLocks noGrp="1"/>
          </p:cNvSpPr>
          <p:nvPr>
            <p:ph idx="1"/>
          </p:nvPr>
        </p:nvSpPr>
        <p:spPr>
          <a:xfrm>
            <a:off x="1371599" y="2318197"/>
            <a:ext cx="9724031" cy="3683358"/>
          </a:xfrm>
        </p:spPr>
        <p:txBody>
          <a:bodyPr anchor="ctr">
            <a:normAutofit/>
          </a:bodyPr>
          <a:lstStyle/>
          <a:p>
            <a:pPr marL="342900" marR="0" lvl="0" indent="-342900">
              <a:spcBef>
                <a:spcPts val="0"/>
              </a:spcBef>
              <a:spcAft>
                <a:spcPts val="80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Balance the color first, even if you are going to make it cooler or warmer later. </a:t>
            </a:r>
          </a:p>
          <a:p>
            <a:pPr marL="742950" marR="0" lvl="1" indent="-285750">
              <a:spcBef>
                <a:spcPts val="0"/>
              </a:spcBef>
              <a:spcAft>
                <a:spcPts val="800"/>
              </a:spcAft>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Open the file in Lightroom's Develop module.</a:t>
            </a:r>
          </a:p>
          <a:p>
            <a:pPr marL="742950" marR="0" lvl="1" indent="-285750">
              <a:spcBef>
                <a:spcPts val="0"/>
              </a:spcBef>
              <a:spcAft>
                <a:spcPts val="800"/>
              </a:spcAft>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Crank the Vibrance and Saturation sliders up to 100.</a:t>
            </a:r>
          </a:p>
          <a:p>
            <a:pPr marL="742950" marR="0" lvl="1" indent="-285750">
              <a:spcBef>
                <a:spcPts val="0"/>
              </a:spcBef>
              <a:spcAft>
                <a:spcPts val="800"/>
              </a:spcAft>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Move the white balance slider until you have a roughly even amount of blue and yellow. </a:t>
            </a:r>
          </a:p>
          <a:p>
            <a:pPr marL="742950" marR="0" lvl="1" indent="-285750">
              <a:spcBef>
                <a:spcPts val="0"/>
              </a:spcBef>
              <a:spcAft>
                <a:spcPts val="800"/>
              </a:spcAft>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Reset Vibrance and Saturation back to 0. </a:t>
            </a:r>
          </a:p>
        </p:txBody>
      </p:sp>
    </p:spTree>
    <p:extLst>
      <p:ext uri="{BB962C8B-B14F-4D97-AF65-F5344CB8AC3E}">
        <p14:creationId xmlns:p14="http://schemas.microsoft.com/office/powerpoint/2010/main" val="2954947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A5544-0125-4915-B419-0796E62D399F}"/>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Prep: Internet Searches</a:t>
            </a:r>
          </a:p>
        </p:txBody>
      </p:sp>
      <p:sp>
        <p:nvSpPr>
          <p:cNvPr id="3" name="Content Placeholder 2">
            <a:extLst>
              <a:ext uri="{FF2B5EF4-FFF2-40B4-BE49-F238E27FC236}">
                <a16:creationId xmlns:a16="http://schemas.microsoft.com/office/drawing/2014/main" id="{52EDD4FE-7882-46C2-B19D-622A4820F2E7}"/>
              </a:ext>
            </a:extLst>
          </p:cNvPr>
          <p:cNvSpPr>
            <a:spLocks noGrp="1"/>
          </p:cNvSpPr>
          <p:nvPr>
            <p:ph idx="1"/>
          </p:nvPr>
        </p:nvSpPr>
        <p:spPr>
          <a:xfrm>
            <a:off x="8572499" y="390832"/>
            <a:ext cx="3233585" cy="873612"/>
          </a:xfrm>
        </p:spPr>
        <p:txBody>
          <a:bodyPr vert="horz" lIns="91440" tIns="45720" rIns="91440" bIns="45720" rtlCol="0" anchor="ctr">
            <a:normAutofit/>
          </a:bodyPr>
          <a:lstStyle/>
          <a:p>
            <a:pPr marL="0" indent="0">
              <a:buNone/>
            </a:pPr>
            <a:r>
              <a:rPr lang="en-US" sz="1800" kern="1200" dirty="0">
                <a:solidFill>
                  <a:srgbClr val="FFFFFF"/>
                </a:solidFill>
                <a:latin typeface="+mn-lt"/>
                <a:ea typeface="+mn-ea"/>
                <a:cs typeface="+mn-cs"/>
              </a:rPr>
              <a:t>https://www.darkskyfinder.com</a:t>
            </a:r>
          </a:p>
        </p:txBody>
      </p:sp>
      <p:pic>
        <p:nvPicPr>
          <p:cNvPr id="6" name="Picture 5">
            <a:extLst>
              <a:ext uri="{FF2B5EF4-FFF2-40B4-BE49-F238E27FC236}">
                <a16:creationId xmlns:a16="http://schemas.microsoft.com/office/drawing/2014/main" id="{3B27BCDB-82E6-06B9-D8F7-796359CB4F85}"/>
              </a:ext>
            </a:extLst>
          </p:cNvPr>
          <p:cNvPicPr>
            <a:picLocks noChangeAspect="1"/>
          </p:cNvPicPr>
          <p:nvPr/>
        </p:nvPicPr>
        <p:blipFill>
          <a:blip r:embed="rId3"/>
          <a:stretch>
            <a:fillRect/>
          </a:stretch>
        </p:blipFill>
        <p:spPr>
          <a:xfrm>
            <a:off x="3195570" y="1966293"/>
            <a:ext cx="5800859" cy="4452160"/>
          </a:xfrm>
          <a:prstGeom prst="rect">
            <a:avLst/>
          </a:prstGeom>
        </p:spPr>
      </p:pic>
    </p:spTree>
    <p:extLst>
      <p:ext uri="{BB962C8B-B14F-4D97-AF65-F5344CB8AC3E}">
        <p14:creationId xmlns:p14="http://schemas.microsoft.com/office/powerpoint/2010/main" val="3672443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25E65E-1FDD-4F7B-AFAD-B4903F668603}"/>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More Post Processing</a:t>
            </a:r>
          </a:p>
        </p:txBody>
      </p:sp>
      <p:sp>
        <p:nvSpPr>
          <p:cNvPr id="3" name="Content Placeholder 2">
            <a:extLst>
              <a:ext uri="{FF2B5EF4-FFF2-40B4-BE49-F238E27FC236}">
                <a16:creationId xmlns:a16="http://schemas.microsoft.com/office/drawing/2014/main" id="{3B25A079-58B8-4731-8828-1344FE627AB3}"/>
              </a:ext>
            </a:extLst>
          </p:cNvPr>
          <p:cNvSpPr>
            <a:spLocks noGrp="1"/>
          </p:cNvSpPr>
          <p:nvPr>
            <p:ph idx="1"/>
          </p:nvPr>
        </p:nvSpPr>
        <p:spPr>
          <a:xfrm>
            <a:off x="1371599" y="2318197"/>
            <a:ext cx="9724031" cy="3683358"/>
          </a:xfrm>
        </p:spPr>
        <p:txBody>
          <a:bodyPr anchor="ctr">
            <a:normAutofit/>
          </a:bodyPr>
          <a:lstStyle/>
          <a:p>
            <a:pPr marL="342900" marR="0" lvl="0" indent="-342900">
              <a:spcBef>
                <a:spcPts val="0"/>
              </a:spcBef>
              <a:spcAft>
                <a:spcPts val="0"/>
              </a:spcAft>
              <a:buFont typeface="Symbol" panose="05050102010706020507" pitchFamily="18" charset="2"/>
              <a:buChar char=""/>
            </a:pPr>
            <a:r>
              <a:rPr lang="en-US" sz="2000">
                <a:effectLst/>
                <a:latin typeface="Calibri" panose="020F0502020204030204" pitchFamily="34" charset="0"/>
                <a:ea typeface="Calibri" panose="020F0502020204030204" pitchFamily="34" charset="0"/>
                <a:cs typeface="Times New Roman" panose="02020603050405020304" pitchFamily="18" charset="0"/>
              </a:rPr>
              <a:t>Adjust </a:t>
            </a:r>
            <a:r>
              <a:rPr lang="en-US" sz="2000">
                <a:latin typeface="Calibri" panose="020F0502020204030204" pitchFamily="34" charset="0"/>
                <a:ea typeface="Calibri" panose="020F0502020204030204" pitchFamily="34" charset="0"/>
                <a:cs typeface="Times New Roman" panose="02020603050405020304" pitchFamily="18" charset="0"/>
              </a:rPr>
              <a:t>exposure, etc.</a:t>
            </a:r>
          </a:p>
          <a:p>
            <a:pPr marL="342900" marR="0" lvl="0" indent="-342900">
              <a:spcBef>
                <a:spcPts val="0"/>
              </a:spcBef>
              <a:spcAft>
                <a:spcPts val="0"/>
              </a:spcAft>
              <a:buFont typeface="Symbol" panose="05050102010706020507" pitchFamily="18" charset="2"/>
              <a:buChar char=""/>
            </a:pPr>
            <a:r>
              <a:rPr lang="en-US" sz="2000">
                <a:effectLst/>
                <a:latin typeface="Calibri" panose="020F0502020204030204" pitchFamily="34" charset="0"/>
                <a:ea typeface="Calibri" panose="020F0502020204030204" pitchFamily="34" charset="0"/>
                <a:cs typeface="Times New Roman" panose="02020603050405020304" pitchFamily="18" charset="0"/>
              </a:rPr>
              <a:t>Clarity and dehaze are your friends. </a:t>
            </a:r>
          </a:p>
          <a:p>
            <a:pPr marL="342900" marR="0" lvl="0" indent="-342900">
              <a:spcBef>
                <a:spcPts val="0"/>
              </a:spcBef>
              <a:spcAft>
                <a:spcPts val="0"/>
              </a:spcAft>
              <a:buFont typeface="Symbol" panose="05050102010706020507" pitchFamily="18" charset="2"/>
              <a:buChar char=""/>
            </a:pPr>
            <a:r>
              <a:rPr lang="en-US" sz="2000">
                <a:effectLst/>
                <a:latin typeface="Calibri" panose="020F0502020204030204" pitchFamily="34" charset="0"/>
                <a:ea typeface="Calibri" panose="020F0502020204030204" pitchFamily="34" charset="0"/>
                <a:cs typeface="Times New Roman" panose="02020603050405020304" pitchFamily="18" charset="0"/>
              </a:rPr>
              <a:t>If shot </a:t>
            </a:r>
            <a:r>
              <a:rPr lang="en-US" sz="2000">
                <a:latin typeface="Calibri" panose="020F0502020204030204" pitchFamily="34" charset="0"/>
                <a:ea typeface="Calibri" panose="020F0502020204030204" pitchFamily="34" charset="0"/>
                <a:cs typeface="Times New Roman" panose="02020603050405020304" pitchFamily="18" charset="0"/>
              </a:rPr>
              <a:t>separately, t</a:t>
            </a:r>
            <a:r>
              <a:rPr lang="en-US" sz="2000">
                <a:effectLst/>
                <a:latin typeface="Calibri" panose="020F0502020204030204" pitchFamily="34" charset="0"/>
                <a:ea typeface="Calibri" panose="020F0502020204030204" pitchFamily="34" charset="0"/>
                <a:cs typeface="Times New Roman" panose="02020603050405020304" pitchFamily="18" charset="0"/>
              </a:rPr>
              <a:t>reat the foreground and background separately. Masks in Photoshop.</a:t>
            </a:r>
          </a:p>
          <a:p>
            <a:pPr marL="342900" indent="-342900">
              <a:spcBef>
                <a:spcPts val="0"/>
              </a:spcBef>
              <a:buFont typeface="Symbol" panose="05050102010706020507" pitchFamily="18" charset="2"/>
              <a:buChar char=""/>
            </a:pPr>
            <a:r>
              <a:rPr lang="en-US" sz="2000">
                <a:latin typeface="Calibri" panose="020F0502020204030204" pitchFamily="34" charset="0"/>
                <a:ea typeface="Calibri" panose="020F0502020204030204" pitchFamily="34" charset="0"/>
                <a:cs typeface="Times New Roman" panose="02020603050405020304" pitchFamily="18" charset="0"/>
              </a:rPr>
              <a:t>Adjust temp to taste.  Warm or cool?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a:effectLst/>
                <a:latin typeface="Calibri" panose="020F0502020204030204" pitchFamily="34" charset="0"/>
                <a:ea typeface="Calibri" panose="020F0502020204030204" pitchFamily="34" charset="0"/>
                <a:cs typeface="Times New Roman" panose="02020603050405020304" pitchFamily="18" charset="0"/>
              </a:rPr>
              <a:t>If you stacked shots – copy all changes to the rest if the images, and then stack for noise.</a:t>
            </a:r>
          </a:p>
          <a:p>
            <a:pPr marL="342900" marR="0" lvl="0" indent="-342900">
              <a:spcBef>
                <a:spcPts val="0"/>
              </a:spcBef>
              <a:spcAft>
                <a:spcPts val="0"/>
              </a:spcAft>
              <a:buFont typeface="Symbol" panose="05050102010706020507" pitchFamily="18" charset="2"/>
              <a:buChar char=""/>
            </a:pPr>
            <a:r>
              <a:rPr lang="en-US" sz="2000">
                <a:latin typeface="Calibri" panose="020F0502020204030204" pitchFamily="34" charset="0"/>
                <a:ea typeface="Calibri" panose="020F0502020204030204" pitchFamily="34" charset="0"/>
                <a:cs typeface="Times New Roman" panose="02020603050405020304" pitchFamily="18" charset="0"/>
              </a:rPr>
              <a:t>Dodge and Burn in Photoshop</a:t>
            </a:r>
          </a:p>
          <a:p>
            <a:pPr marL="342900" marR="0" lvl="0" indent="-342900">
              <a:spcBef>
                <a:spcPts val="0"/>
              </a:spcBef>
              <a:spcAft>
                <a:spcPts val="0"/>
              </a:spcAft>
              <a:buFont typeface="Symbol" panose="05050102010706020507" pitchFamily="18" charset="2"/>
              <a:buChar char=""/>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800"/>
              </a:spcAft>
              <a:buNone/>
            </a:pPr>
            <a:r>
              <a:rPr lang="en-US" sz="2000">
                <a:effectLst/>
                <a:latin typeface="Calibri" panose="020F0502020204030204" pitchFamily="34" charset="0"/>
                <a:ea typeface="Calibri" panose="020F0502020204030204" pitchFamily="34" charset="0"/>
                <a:cs typeface="Times New Roman" panose="02020603050405020304" pitchFamily="18" charset="0"/>
              </a:rPr>
              <a:t>Good video: https://www.jacknicholsphoto.com/processing-a-single-shot-milky-way-photo</a:t>
            </a:r>
          </a:p>
        </p:txBody>
      </p:sp>
    </p:spTree>
    <p:extLst>
      <p:ext uri="{BB962C8B-B14F-4D97-AF65-F5344CB8AC3E}">
        <p14:creationId xmlns:p14="http://schemas.microsoft.com/office/powerpoint/2010/main" val="1075444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25E65E-1FDD-4F7B-AFAD-B4903F668603}"/>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Post Processing Continued</a:t>
            </a:r>
          </a:p>
        </p:txBody>
      </p:sp>
      <p:sp>
        <p:nvSpPr>
          <p:cNvPr id="3" name="Content Placeholder 2">
            <a:extLst>
              <a:ext uri="{FF2B5EF4-FFF2-40B4-BE49-F238E27FC236}">
                <a16:creationId xmlns:a16="http://schemas.microsoft.com/office/drawing/2014/main" id="{3B25A079-58B8-4731-8828-1344FE627AB3}"/>
              </a:ext>
            </a:extLst>
          </p:cNvPr>
          <p:cNvSpPr>
            <a:spLocks noGrp="1"/>
          </p:cNvSpPr>
          <p:nvPr>
            <p:ph idx="1"/>
          </p:nvPr>
        </p:nvSpPr>
        <p:spPr>
          <a:xfrm>
            <a:off x="1371599" y="2318197"/>
            <a:ext cx="9724031" cy="3683358"/>
          </a:xfrm>
        </p:spPr>
        <p:txBody>
          <a:bodyPr anchor="ctr">
            <a:normAutofit/>
          </a:bodyPr>
          <a:lstStyle/>
          <a:p>
            <a:pPr marL="0" marR="0" lvl="0" indent="0">
              <a:spcBef>
                <a:spcPts val="0"/>
              </a:spcBef>
              <a:spcAft>
                <a:spcPts val="600"/>
              </a:spcAft>
              <a:buNone/>
            </a:pPr>
            <a:r>
              <a:rPr lang="en-US" sz="4400" dirty="0">
                <a:effectLst/>
                <a:latin typeface="Calibri" panose="020F0502020204030204" pitchFamily="34" charset="0"/>
                <a:ea typeface="Calibri" panose="020F0502020204030204" pitchFamily="34" charset="0"/>
                <a:cs typeface="Times New Roman" panose="02020603050405020304" pitchFamily="18" charset="0"/>
              </a:rPr>
              <a:t>Demo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513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in a line and one question mark is lit">
            <a:extLst>
              <a:ext uri="{FF2B5EF4-FFF2-40B4-BE49-F238E27FC236}">
                <a16:creationId xmlns:a16="http://schemas.microsoft.com/office/drawing/2014/main" id="{1D0BC968-9124-065A-37A7-CE33722AAFC2}"/>
              </a:ext>
            </a:extLst>
          </p:cNvPr>
          <p:cNvPicPr>
            <a:picLocks noChangeAspect="1"/>
          </p:cNvPicPr>
          <p:nvPr/>
        </p:nvPicPr>
        <p:blipFill rotWithShape="1">
          <a:blip r:embed="rId3">
            <a:alphaModFix amt="50000"/>
          </a:blip>
          <a:srcRect t="2056" b="13674"/>
          <a:stretch/>
        </p:blipFill>
        <p:spPr>
          <a:xfrm>
            <a:off x="20" y="1"/>
            <a:ext cx="12191980" cy="6857999"/>
          </a:xfrm>
          <a:prstGeom prst="rect">
            <a:avLst/>
          </a:prstGeom>
        </p:spPr>
      </p:pic>
      <p:sp>
        <p:nvSpPr>
          <p:cNvPr id="2" name="Title 1">
            <a:extLst>
              <a:ext uri="{FF2B5EF4-FFF2-40B4-BE49-F238E27FC236}">
                <a16:creationId xmlns:a16="http://schemas.microsoft.com/office/drawing/2014/main" id="{EE369601-CC42-F08E-38A0-3074B74E3EC5}"/>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Final Questions?</a:t>
            </a:r>
          </a:p>
        </p:txBody>
      </p:sp>
    </p:spTree>
    <p:extLst>
      <p:ext uri="{BB962C8B-B14F-4D97-AF65-F5344CB8AC3E}">
        <p14:creationId xmlns:p14="http://schemas.microsoft.com/office/powerpoint/2010/main" val="2158203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A5544-0125-4915-B419-0796E62D399F}"/>
              </a:ext>
            </a:extLst>
          </p:cNvPr>
          <p:cNvSpPr>
            <a:spLocks noGrp="1"/>
          </p:cNvSpPr>
          <p:nvPr>
            <p:ph type="title"/>
          </p:nvPr>
        </p:nvSpPr>
        <p:spPr>
          <a:xfrm>
            <a:off x="1136397" y="502020"/>
            <a:ext cx="5323715" cy="1642970"/>
          </a:xfrm>
        </p:spPr>
        <p:txBody>
          <a:bodyPr anchor="b">
            <a:normAutofit/>
          </a:bodyPr>
          <a:lstStyle/>
          <a:p>
            <a:r>
              <a:rPr lang="en-US" sz="4000"/>
              <a:t>Prep: Internet Searches</a:t>
            </a:r>
          </a:p>
        </p:txBody>
      </p:sp>
      <p:sp>
        <p:nvSpPr>
          <p:cNvPr id="3" name="Content Placeholder 2">
            <a:extLst>
              <a:ext uri="{FF2B5EF4-FFF2-40B4-BE49-F238E27FC236}">
                <a16:creationId xmlns:a16="http://schemas.microsoft.com/office/drawing/2014/main" id="{52EDD4FE-7882-46C2-B19D-622A4820F2E7}"/>
              </a:ext>
            </a:extLst>
          </p:cNvPr>
          <p:cNvSpPr>
            <a:spLocks noGrp="1"/>
          </p:cNvSpPr>
          <p:nvPr>
            <p:ph idx="1"/>
          </p:nvPr>
        </p:nvSpPr>
        <p:spPr>
          <a:xfrm>
            <a:off x="1144923" y="2405894"/>
            <a:ext cx="5315189" cy="3535083"/>
          </a:xfrm>
        </p:spPr>
        <p:txBody>
          <a:bodyPr anchor="t">
            <a:normAutofit/>
          </a:bodyPr>
          <a:lstStyle/>
          <a:p>
            <a:r>
              <a:rPr lang="en-US" sz="2000"/>
              <a:t>Instagram? Not so much –  try Flickr or Photohound. </a:t>
            </a:r>
          </a:p>
          <a:p>
            <a:r>
              <a:rPr lang="en-US" sz="2000"/>
              <a:t>Query: Milky Way (location)</a:t>
            </a:r>
          </a:p>
        </p:txBody>
      </p:sp>
      <p:sp>
        <p:nvSpPr>
          <p:cNvPr id="13" name="Rectangle 1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EB2EF23-6C52-0B14-39C3-B99C03B0100B}"/>
              </a:ext>
            </a:extLst>
          </p:cNvPr>
          <p:cNvPicPr>
            <a:picLocks noChangeAspect="1"/>
          </p:cNvPicPr>
          <p:nvPr/>
        </p:nvPicPr>
        <p:blipFill>
          <a:blip r:embed="rId3"/>
          <a:stretch>
            <a:fillRect/>
          </a:stretch>
        </p:blipFill>
        <p:spPr>
          <a:xfrm>
            <a:off x="6223594" y="2110375"/>
            <a:ext cx="5681535" cy="3636183"/>
          </a:xfrm>
          <a:prstGeom prst="rect">
            <a:avLst/>
          </a:prstGeom>
        </p:spPr>
      </p:pic>
    </p:spTree>
    <p:extLst>
      <p:ext uri="{BB962C8B-B14F-4D97-AF65-F5344CB8AC3E}">
        <p14:creationId xmlns:p14="http://schemas.microsoft.com/office/powerpoint/2010/main" val="2296494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FCFA9-E7A7-494E-A2BB-8BCB26EF6B1A}"/>
              </a:ext>
            </a:extLst>
          </p:cNvPr>
          <p:cNvSpPr>
            <a:spLocks noGrp="1"/>
          </p:cNvSpPr>
          <p:nvPr>
            <p:ph type="title"/>
          </p:nvPr>
        </p:nvSpPr>
        <p:spPr>
          <a:xfrm>
            <a:off x="838199" y="548464"/>
            <a:ext cx="3807187" cy="2228074"/>
          </a:xfrm>
        </p:spPr>
        <p:txBody>
          <a:bodyPr vert="horz" lIns="91440" tIns="45720" rIns="91440" bIns="45720" rtlCol="0" anchor="ctr">
            <a:normAutofit/>
          </a:bodyPr>
          <a:lstStyle/>
          <a:p>
            <a:r>
              <a:rPr lang="en-US" sz="4000"/>
              <a:t>Prep: Flickr Search – Milky Way Mesa Arch</a:t>
            </a:r>
          </a:p>
        </p:txBody>
      </p:sp>
      <p:sp>
        <p:nvSpPr>
          <p:cNvPr id="11" name="TextBox 10">
            <a:extLst>
              <a:ext uri="{FF2B5EF4-FFF2-40B4-BE49-F238E27FC236}">
                <a16:creationId xmlns:a16="http://schemas.microsoft.com/office/drawing/2014/main" id="{C1C2ED98-B0B2-EEBE-5ECF-65E84E5AAC83}"/>
              </a:ext>
            </a:extLst>
          </p:cNvPr>
          <p:cNvSpPr txBox="1"/>
          <p:nvPr/>
        </p:nvSpPr>
        <p:spPr>
          <a:xfrm>
            <a:off x="838201" y="2962279"/>
            <a:ext cx="3799425" cy="3143241"/>
          </a:xfrm>
          <a:prstGeom prst="rect">
            <a:avLst/>
          </a:prstGeom>
        </p:spPr>
        <p:txBody>
          <a:bodyPr vert="horz" lIns="91440" tIns="45720" rIns="91440" bIns="45720" rtlCol="0">
            <a:normAutofit/>
          </a:bodyPr>
          <a:lstStyle/>
          <a:p>
            <a:pPr defTabSz="914400">
              <a:lnSpc>
                <a:spcPct val="90000"/>
              </a:lnSpc>
              <a:spcAft>
                <a:spcPts val="600"/>
              </a:spcAft>
            </a:pPr>
            <a:r>
              <a:rPr lang="en-US" sz="2000" dirty="0"/>
              <a:t>Credit Jerry Patterson</a:t>
            </a:r>
          </a:p>
        </p:txBody>
      </p:sp>
      <p:pic>
        <p:nvPicPr>
          <p:cNvPr id="5" name="Picture 4">
            <a:extLst>
              <a:ext uri="{FF2B5EF4-FFF2-40B4-BE49-F238E27FC236}">
                <a16:creationId xmlns:a16="http://schemas.microsoft.com/office/drawing/2014/main" id="{20BC7AD2-26AE-8154-A477-26BBE6A232D8}"/>
              </a:ext>
            </a:extLst>
          </p:cNvPr>
          <p:cNvPicPr>
            <a:picLocks noChangeAspect="1"/>
          </p:cNvPicPr>
          <p:nvPr/>
        </p:nvPicPr>
        <p:blipFill rotWithShape="1">
          <a:blip r:embed="rId3"/>
          <a:srcRect l="29494" r="22597" b="-1"/>
          <a:stretch/>
        </p:blipFill>
        <p:spPr>
          <a:xfrm>
            <a:off x="5010386" y="10"/>
            <a:ext cx="7181613" cy="6857990"/>
          </a:xfrm>
          <a:prstGeom prst="rect">
            <a:avLst/>
          </a:prstGeom>
          <a:effectLst/>
        </p:spPr>
      </p:pic>
    </p:spTree>
    <p:extLst>
      <p:ext uri="{BB962C8B-B14F-4D97-AF65-F5344CB8AC3E}">
        <p14:creationId xmlns:p14="http://schemas.microsoft.com/office/powerpoint/2010/main" val="4004208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FCFA9-E7A7-494E-A2BB-8BCB26EF6B1A}"/>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700" kern="1200">
                <a:solidFill>
                  <a:srgbClr val="FFFFFF"/>
                </a:solidFill>
                <a:latin typeface="+mj-lt"/>
                <a:ea typeface="+mj-ea"/>
                <a:cs typeface="+mj-cs"/>
              </a:rPr>
              <a:t>Prep: Google Maps With Street View</a:t>
            </a:r>
          </a:p>
        </p:txBody>
      </p:sp>
      <p:pic>
        <p:nvPicPr>
          <p:cNvPr id="7" name="Picture 6">
            <a:extLst>
              <a:ext uri="{FF2B5EF4-FFF2-40B4-BE49-F238E27FC236}">
                <a16:creationId xmlns:a16="http://schemas.microsoft.com/office/drawing/2014/main" id="{D526E170-870A-C265-BC92-B7688A609A43}"/>
              </a:ext>
            </a:extLst>
          </p:cNvPr>
          <p:cNvPicPr>
            <a:picLocks noChangeAspect="1"/>
          </p:cNvPicPr>
          <p:nvPr/>
        </p:nvPicPr>
        <p:blipFill>
          <a:blip r:embed="rId3"/>
          <a:stretch>
            <a:fillRect/>
          </a:stretch>
        </p:blipFill>
        <p:spPr>
          <a:xfrm>
            <a:off x="1731136" y="1966293"/>
            <a:ext cx="8729727" cy="4452160"/>
          </a:xfrm>
          <a:prstGeom prst="rect">
            <a:avLst/>
          </a:prstGeom>
        </p:spPr>
      </p:pic>
    </p:spTree>
    <p:extLst>
      <p:ext uri="{BB962C8B-B14F-4D97-AF65-F5344CB8AC3E}">
        <p14:creationId xmlns:p14="http://schemas.microsoft.com/office/powerpoint/2010/main" val="3724580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FCFA9-E7A7-494E-A2BB-8BCB26EF6B1A}"/>
              </a:ext>
            </a:extLst>
          </p:cNvPr>
          <p:cNvSpPr>
            <a:spLocks noGrp="1"/>
          </p:cNvSpPr>
          <p:nvPr>
            <p:ph type="title"/>
          </p:nvPr>
        </p:nvSpPr>
        <p:spPr>
          <a:xfrm>
            <a:off x="699713" y="248038"/>
            <a:ext cx="9143534" cy="1159200"/>
          </a:xfrm>
        </p:spPr>
        <p:txBody>
          <a:bodyPr vert="horz" lIns="91440" tIns="45720" rIns="91440" bIns="45720" rtlCol="0" anchor="ctr">
            <a:normAutofit/>
          </a:bodyPr>
          <a:lstStyle/>
          <a:p>
            <a:r>
              <a:rPr lang="en-US" sz="3700" kern="1200" dirty="0">
                <a:solidFill>
                  <a:srgbClr val="FFFFFF"/>
                </a:solidFill>
                <a:latin typeface="+mj-lt"/>
                <a:ea typeface="+mj-ea"/>
                <a:cs typeface="+mj-cs"/>
              </a:rPr>
              <a:t>Clear Outside Gives You the </a:t>
            </a:r>
            <a:r>
              <a:rPr lang="en-US" sz="3700" kern="1200" dirty="0" err="1">
                <a:solidFill>
                  <a:srgbClr val="FFFFFF"/>
                </a:solidFill>
                <a:latin typeface="+mj-lt"/>
                <a:ea typeface="+mj-ea"/>
                <a:cs typeface="+mj-cs"/>
              </a:rPr>
              <a:t>Bortle</a:t>
            </a:r>
            <a:r>
              <a:rPr lang="en-US" sz="3700" kern="1200" dirty="0">
                <a:solidFill>
                  <a:srgbClr val="FFFFFF"/>
                </a:solidFill>
                <a:latin typeface="+mj-lt"/>
                <a:ea typeface="+mj-ea"/>
                <a:cs typeface="+mj-cs"/>
              </a:rPr>
              <a:t> Rating</a:t>
            </a:r>
          </a:p>
        </p:txBody>
      </p:sp>
      <p:pic>
        <p:nvPicPr>
          <p:cNvPr id="5" name="Picture 4">
            <a:extLst>
              <a:ext uri="{FF2B5EF4-FFF2-40B4-BE49-F238E27FC236}">
                <a16:creationId xmlns:a16="http://schemas.microsoft.com/office/drawing/2014/main" id="{EC8553A6-B0FE-8CE1-9383-225EE98851CE}"/>
              </a:ext>
            </a:extLst>
          </p:cNvPr>
          <p:cNvPicPr>
            <a:picLocks noChangeAspect="1"/>
          </p:cNvPicPr>
          <p:nvPr/>
        </p:nvPicPr>
        <p:blipFill>
          <a:blip r:embed="rId3"/>
          <a:stretch>
            <a:fillRect/>
          </a:stretch>
        </p:blipFill>
        <p:spPr>
          <a:xfrm>
            <a:off x="432225" y="2153416"/>
            <a:ext cx="11327549" cy="4077914"/>
          </a:xfrm>
          <a:prstGeom prst="rect">
            <a:avLst/>
          </a:prstGeom>
        </p:spPr>
      </p:pic>
    </p:spTree>
    <p:extLst>
      <p:ext uri="{BB962C8B-B14F-4D97-AF65-F5344CB8AC3E}">
        <p14:creationId xmlns:p14="http://schemas.microsoft.com/office/powerpoint/2010/main" val="4010256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9309F0-C521-6AAF-8016-DD9582C1C2E8}"/>
              </a:ext>
            </a:extLst>
          </p:cNvPr>
          <p:cNvSpPr>
            <a:spLocks noGrp="1"/>
          </p:cNvSpPr>
          <p:nvPr>
            <p:ph type="title"/>
          </p:nvPr>
        </p:nvSpPr>
        <p:spPr>
          <a:xfrm>
            <a:off x="1136397" y="502020"/>
            <a:ext cx="5323715" cy="1642970"/>
          </a:xfrm>
        </p:spPr>
        <p:txBody>
          <a:bodyPr anchor="b">
            <a:normAutofit/>
          </a:bodyPr>
          <a:lstStyle/>
          <a:p>
            <a:r>
              <a:rPr lang="en-US" sz="4000"/>
              <a:t>Prep: PhotoPills</a:t>
            </a:r>
          </a:p>
        </p:txBody>
      </p:sp>
      <p:sp>
        <p:nvSpPr>
          <p:cNvPr id="3" name="Content Placeholder 2">
            <a:extLst>
              <a:ext uri="{FF2B5EF4-FFF2-40B4-BE49-F238E27FC236}">
                <a16:creationId xmlns:a16="http://schemas.microsoft.com/office/drawing/2014/main" id="{C47E6415-DC4E-AE90-8035-C73D13F396B9}"/>
              </a:ext>
            </a:extLst>
          </p:cNvPr>
          <p:cNvSpPr>
            <a:spLocks noGrp="1"/>
          </p:cNvSpPr>
          <p:nvPr>
            <p:ph idx="1"/>
          </p:nvPr>
        </p:nvSpPr>
        <p:spPr>
          <a:xfrm>
            <a:off x="1144923" y="2405894"/>
            <a:ext cx="5315189" cy="3535083"/>
          </a:xfrm>
        </p:spPr>
        <p:txBody>
          <a:bodyPr anchor="t">
            <a:normAutofit/>
          </a:bodyPr>
          <a:lstStyle/>
          <a:p>
            <a:r>
              <a:rPr lang="en-US" sz="2000" dirty="0"/>
              <a:t>The Pills – Give you moon phases, Sun, Moon, and Milky Way rise and Set and much more</a:t>
            </a:r>
          </a:p>
          <a:p>
            <a:r>
              <a:rPr lang="en-US" sz="2000" dirty="0"/>
              <a:t>The Planner – Wonderful, wonderful tool. Learn to use it on YouTube. Look for </a:t>
            </a:r>
            <a:r>
              <a:rPr lang="en-US" sz="2000"/>
              <a:t>PhotoPills</a:t>
            </a:r>
            <a:r>
              <a:rPr lang="en-US" sz="2000" dirty="0"/>
              <a:t> Friday!</a:t>
            </a:r>
          </a:p>
          <a:p>
            <a:endParaRPr lang="en-US" sz="2000" dirty="0"/>
          </a:p>
        </p:txBody>
      </p:sp>
      <p:sp>
        <p:nvSpPr>
          <p:cNvPr id="9"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8A5E976-D957-4A71-22B3-084A2871234E}"/>
              </a:ext>
            </a:extLst>
          </p:cNvPr>
          <p:cNvPicPr>
            <a:picLocks noChangeAspect="1"/>
          </p:cNvPicPr>
          <p:nvPr/>
        </p:nvPicPr>
        <p:blipFill rotWithShape="1">
          <a:blip r:embed="rId3"/>
          <a:srcRect l="548" r="2375"/>
          <a:stretch/>
        </p:blipFill>
        <p:spPr>
          <a:xfrm>
            <a:off x="7075967" y="1968160"/>
            <a:ext cx="4170530" cy="2953573"/>
          </a:xfrm>
          <a:prstGeom prst="rect">
            <a:avLst/>
          </a:prstGeom>
        </p:spPr>
      </p:pic>
    </p:spTree>
    <p:extLst>
      <p:ext uri="{BB962C8B-B14F-4D97-AF65-F5344CB8AC3E}">
        <p14:creationId xmlns:p14="http://schemas.microsoft.com/office/powerpoint/2010/main" val="4278164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Rectangle 1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FBD552-BCC3-6518-78BF-98DD2937342C}"/>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dirty="0">
                <a:solidFill>
                  <a:srgbClr val="FFFFFF"/>
                </a:solidFill>
              </a:rPr>
              <a:t>The Planner</a:t>
            </a:r>
          </a:p>
        </p:txBody>
      </p:sp>
      <p:pic>
        <p:nvPicPr>
          <p:cNvPr id="6" name="Picture 5">
            <a:extLst>
              <a:ext uri="{FF2B5EF4-FFF2-40B4-BE49-F238E27FC236}">
                <a16:creationId xmlns:a16="http://schemas.microsoft.com/office/drawing/2014/main" id="{0177D4C5-CC9F-15EE-237E-81ED5BBAB071}"/>
              </a:ext>
            </a:extLst>
          </p:cNvPr>
          <p:cNvPicPr>
            <a:picLocks noChangeAspect="1"/>
          </p:cNvPicPr>
          <p:nvPr/>
        </p:nvPicPr>
        <p:blipFill>
          <a:blip r:embed="rId3"/>
          <a:stretch>
            <a:fillRect/>
          </a:stretch>
        </p:blipFill>
        <p:spPr>
          <a:xfrm>
            <a:off x="6919125" y="2654832"/>
            <a:ext cx="2894886" cy="2628485"/>
          </a:xfrm>
          <a:prstGeom prst="rect">
            <a:avLst/>
          </a:prstGeom>
        </p:spPr>
      </p:pic>
      <p:pic>
        <p:nvPicPr>
          <p:cNvPr id="8" name="Picture 7">
            <a:extLst>
              <a:ext uri="{FF2B5EF4-FFF2-40B4-BE49-F238E27FC236}">
                <a16:creationId xmlns:a16="http://schemas.microsoft.com/office/drawing/2014/main" id="{DB2BBF33-2A52-EABB-0C53-DEB4611F85B3}"/>
              </a:ext>
            </a:extLst>
          </p:cNvPr>
          <p:cNvPicPr>
            <a:picLocks noChangeAspect="1"/>
          </p:cNvPicPr>
          <p:nvPr/>
        </p:nvPicPr>
        <p:blipFill>
          <a:blip r:embed="rId4"/>
          <a:stretch>
            <a:fillRect/>
          </a:stretch>
        </p:blipFill>
        <p:spPr>
          <a:xfrm>
            <a:off x="2729764" y="1263012"/>
            <a:ext cx="3031199" cy="5412124"/>
          </a:xfrm>
          <a:prstGeom prst="rect">
            <a:avLst/>
          </a:prstGeom>
        </p:spPr>
      </p:pic>
    </p:spTree>
    <p:extLst>
      <p:ext uri="{BB962C8B-B14F-4D97-AF65-F5344CB8AC3E}">
        <p14:creationId xmlns:p14="http://schemas.microsoft.com/office/powerpoint/2010/main" val="22406351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2091</TotalTime>
  <Words>5688</Words>
  <Application>Microsoft Office PowerPoint</Application>
  <PresentationFormat>Widescreen</PresentationFormat>
  <Paragraphs>387</Paragraphs>
  <Slides>32</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Helvetica Neue</vt:lpstr>
      <vt:lpstr>Roboto</vt:lpstr>
      <vt:lpstr>Symbol</vt:lpstr>
      <vt:lpstr>Office Theme</vt:lpstr>
      <vt:lpstr>Night Photography</vt:lpstr>
      <vt:lpstr>Intro</vt:lpstr>
      <vt:lpstr>Prep: Internet Searches</vt:lpstr>
      <vt:lpstr>Prep: Internet Searches</vt:lpstr>
      <vt:lpstr>Prep: Flickr Search – Milky Way Mesa Arch</vt:lpstr>
      <vt:lpstr>Prep: Google Maps With Street View</vt:lpstr>
      <vt:lpstr>Clear Outside Gives You the Bortle Rating</vt:lpstr>
      <vt:lpstr>Prep: PhotoPills</vt:lpstr>
      <vt:lpstr>The Planner</vt:lpstr>
      <vt:lpstr>Let’s Plan!</vt:lpstr>
      <vt:lpstr>Questions so far?</vt:lpstr>
      <vt:lpstr>Prep: Scouting Tips</vt:lpstr>
      <vt:lpstr>Prep: Clear Outside Gives You Cloud Cover Info</vt:lpstr>
      <vt:lpstr>What to Bring?</vt:lpstr>
      <vt:lpstr>Prep: Last words</vt:lpstr>
      <vt:lpstr>Questions on Prep?</vt:lpstr>
      <vt:lpstr>On Site</vt:lpstr>
      <vt:lpstr>Decisions, Decisions…</vt:lpstr>
      <vt:lpstr>Camera Settings</vt:lpstr>
      <vt:lpstr>Camera Settings</vt:lpstr>
      <vt:lpstr>Exposure</vt:lpstr>
      <vt:lpstr>Focusing</vt:lpstr>
      <vt:lpstr>Framing </vt:lpstr>
      <vt:lpstr>Lighting</vt:lpstr>
      <vt:lpstr>On Site: Lighting</vt:lpstr>
      <vt:lpstr>On Site - Safety</vt:lpstr>
      <vt:lpstr>Questions</vt:lpstr>
      <vt:lpstr>Post Processing</vt:lpstr>
      <vt:lpstr>Post Processing Continued</vt:lpstr>
      <vt:lpstr>More Post Processing</vt:lpstr>
      <vt:lpstr>Post Processing Continued</vt:lpstr>
      <vt:lpstr>Final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Night Photography</dc:title>
  <dc:creator>Anita Oakley</dc:creator>
  <cp:lastModifiedBy>Anita Oakley</cp:lastModifiedBy>
  <cp:revision>7</cp:revision>
  <dcterms:created xsi:type="dcterms:W3CDTF">2022-03-16T16:17:11Z</dcterms:created>
  <dcterms:modified xsi:type="dcterms:W3CDTF">2022-08-25T23:47:30Z</dcterms:modified>
</cp:coreProperties>
</file>