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</p:sldMasterIdLst>
  <p:notesMasterIdLst>
    <p:notesMasterId r:id="rId12"/>
  </p:notesMasterIdLst>
  <p:handoutMasterIdLst>
    <p:handoutMasterId r:id="rId13"/>
  </p:handoutMasterIdLst>
  <p:sldIdLst>
    <p:sldId id="325" r:id="rId2"/>
    <p:sldId id="319" r:id="rId3"/>
    <p:sldId id="491" r:id="rId4"/>
    <p:sldId id="368" r:id="rId5"/>
    <p:sldId id="487" r:id="rId6"/>
    <p:sldId id="483" r:id="rId7"/>
    <p:sldId id="488" r:id="rId8"/>
    <p:sldId id="481" r:id="rId9"/>
    <p:sldId id="489" r:id="rId10"/>
    <p:sldId id="490" r:id="rId11"/>
  </p:sldIdLst>
  <p:sldSz cx="9144000" cy="6858000" type="screen4x3"/>
  <p:notesSz cx="6858000" cy="9144000"/>
  <p:defaultTextStyle>
    <a:defPPr>
      <a:defRPr lang="en-US"/>
    </a:defPPr>
    <a:lvl1pPr algn="ctr" rtl="0" fontAlgn="base">
      <a:lnSpc>
        <a:spcPct val="90000"/>
      </a:lnSpc>
      <a:spcBef>
        <a:spcPct val="50000"/>
      </a:spcBef>
      <a:spcAft>
        <a:spcPct val="0"/>
      </a:spcAft>
      <a:buClr>
        <a:schemeClr val="accent1"/>
      </a:buClr>
      <a:defRPr sz="2000"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lnSpc>
        <a:spcPct val="90000"/>
      </a:lnSpc>
      <a:spcBef>
        <a:spcPct val="50000"/>
      </a:spcBef>
      <a:spcAft>
        <a:spcPct val="0"/>
      </a:spcAft>
      <a:buClr>
        <a:schemeClr val="accent1"/>
      </a:buClr>
      <a:defRPr sz="2000"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lnSpc>
        <a:spcPct val="90000"/>
      </a:lnSpc>
      <a:spcBef>
        <a:spcPct val="50000"/>
      </a:spcBef>
      <a:spcAft>
        <a:spcPct val="0"/>
      </a:spcAft>
      <a:buClr>
        <a:schemeClr val="accent1"/>
      </a:buClr>
      <a:defRPr sz="2000"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lnSpc>
        <a:spcPct val="90000"/>
      </a:lnSpc>
      <a:spcBef>
        <a:spcPct val="50000"/>
      </a:spcBef>
      <a:spcAft>
        <a:spcPct val="0"/>
      </a:spcAft>
      <a:buClr>
        <a:schemeClr val="accent1"/>
      </a:buClr>
      <a:defRPr sz="2000"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lnSpc>
        <a:spcPct val="90000"/>
      </a:lnSpc>
      <a:spcBef>
        <a:spcPct val="50000"/>
      </a:spcBef>
      <a:spcAft>
        <a:spcPct val="0"/>
      </a:spcAft>
      <a:buClr>
        <a:schemeClr val="accent1"/>
      </a:buClr>
      <a:defRPr sz="2000"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85">
          <p15:clr>
            <a:srgbClr val="A4A3A4"/>
          </p15:clr>
        </p15:guide>
        <p15:guide id="2" orient="horz" pos="2733">
          <p15:clr>
            <a:srgbClr val="A4A3A4"/>
          </p15:clr>
        </p15:guide>
        <p15:guide id="3" orient="horz">
          <p15:clr>
            <a:srgbClr val="A4A3A4"/>
          </p15:clr>
        </p15:guide>
        <p15:guide id="4" orient="horz" pos="576">
          <p15:clr>
            <a:srgbClr val="A4A3A4"/>
          </p15:clr>
        </p15:guide>
        <p15:guide id="5" orient="horz" pos="1490">
          <p15:clr>
            <a:srgbClr val="A4A3A4"/>
          </p15:clr>
        </p15:guide>
        <p15:guide id="6" orient="horz" pos="3520">
          <p15:clr>
            <a:srgbClr val="A4A3A4"/>
          </p15:clr>
        </p15:guide>
        <p15:guide id="7" orient="horz" pos="768">
          <p15:clr>
            <a:srgbClr val="A4A3A4"/>
          </p15:clr>
        </p15:guide>
        <p15:guide id="8" orient="horz" pos="3355">
          <p15:clr>
            <a:srgbClr val="A4A3A4"/>
          </p15:clr>
        </p15:guide>
        <p15:guide id="9" pos="5504">
          <p15:clr>
            <a:srgbClr val="A4A3A4"/>
          </p15:clr>
        </p15:guide>
        <p15:guide id="10" pos="4940">
          <p15:clr>
            <a:srgbClr val="A4A3A4"/>
          </p15:clr>
        </p15:guide>
        <p15:guide id="11" pos="568">
          <p15:clr>
            <a:srgbClr val="A4A3A4"/>
          </p15:clr>
        </p15:guide>
        <p15:guide id="12" pos="3696">
          <p15:clr>
            <a:srgbClr val="A4A3A4"/>
          </p15:clr>
        </p15:guide>
        <p15:guide id="13" pos="96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4958B"/>
    <a:srgbClr val="545F75"/>
    <a:srgbClr val="B8B8B8"/>
    <a:srgbClr val="663300"/>
    <a:srgbClr val="660066"/>
    <a:srgbClr val="006699"/>
    <a:srgbClr val="6699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226" autoAdjust="0"/>
    <p:restoredTop sz="94660"/>
  </p:normalViewPr>
  <p:slideViewPr>
    <p:cSldViewPr snapToGrid="0">
      <p:cViewPr varScale="1">
        <p:scale>
          <a:sx n="222" d="100"/>
          <a:sy n="222" d="100"/>
        </p:scale>
        <p:origin x="2672" y="200"/>
      </p:cViewPr>
      <p:guideLst>
        <p:guide orient="horz" pos="3885"/>
        <p:guide orient="horz" pos="2733"/>
        <p:guide orient="horz"/>
        <p:guide orient="horz" pos="576"/>
        <p:guide orient="horz" pos="1490"/>
        <p:guide orient="horz" pos="3520"/>
        <p:guide orient="horz" pos="768"/>
        <p:guide orient="horz" pos="3355"/>
        <p:guide pos="5504"/>
        <p:guide pos="4940"/>
        <p:guide pos="568"/>
        <p:guide pos="3696"/>
        <p:guide pos="962"/>
      </p:guideLst>
    </p:cSldViewPr>
  </p:slideViewPr>
  <p:outlineViewPr>
    <p:cViewPr>
      <p:scale>
        <a:sx n="75" d="100"/>
        <a:sy n="7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4416"/>
    </p:cViewPr>
  </p:sorterViewPr>
  <p:notesViewPr>
    <p:cSldViewPr snapToGrid="0">
      <p:cViewPr varScale="1">
        <p:scale>
          <a:sx n="130" d="100"/>
          <a:sy n="130" d="100"/>
        </p:scale>
        <p:origin x="-3888" y="-11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lnSpc>
                <a:spcPct val="100000"/>
              </a:lnSpc>
              <a:spcBef>
                <a:spcPct val="0"/>
              </a:spcBef>
              <a:buClrTx/>
              <a:defRPr sz="1200" b="0">
                <a:latin typeface="Times" charset="0"/>
              </a:defRPr>
            </a:lvl1pPr>
          </a:lstStyle>
          <a:p>
            <a:endParaRPr lang="en-US" altLang="x-none"/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buClrTx/>
              <a:defRPr sz="1200" b="0">
                <a:latin typeface="Times" charset="0"/>
              </a:defRPr>
            </a:lvl1pPr>
          </a:lstStyle>
          <a:p>
            <a:endParaRPr lang="en-US" altLang="x-none"/>
          </a:p>
        </p:txBody>
      </p:sp>
      <p:sp>
        <p:nvSpPr>
          <p:cNvPr id="25805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lnSpc>
                <a:spcPct val="100000"/>
              </a:lnSpc>
              <a:spcBef>
                <a:spcPct val="0"/>
              </a:spcBef>
              <a:buClrTx/>
              <a:defRPr sz="1200" b="0">
                <a:latin typeface="Times" charset="0"/>
              </a:defRPr>
            </a:lvl1pPr>
          </a:lstStyle>
          <a:p>
            <a:endParaRPr lang="en-US" altLang="x-none"/>
          </a:p>
        </p:txBody>
      </p:sp>
      <p:sp>
        <p:nvSpPr>
          <p:cNvPr id="25805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buClrTx/>
              <a:defRPr sz="1200" b="0">
                <a:latin typeface="Times" charset="0"/>
              </a:defRPr>
            </a:lvl1pPr>
          </a:lstStyle>
          <a:p>
            <a:fld id="{3009DAAB-3D87-894B-9E17-3DD3E6D05957}" type="slidenum">
              <a:rPr lang="en-US" altLang="x-none"/>
              <a:pPr/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lnSpc>
                <a:spcPct val="100000"/>
              </a:lnSpc>
              <a:spcBef>
                <a:spcPct val="0"/>
              </a:spcBef>
              <a:buClrTx/>
              <a:defRPr sz="1200" b="0">
                <a:latin typeface="Times" charset="0"/>
              </a:defRPr>
            </a:lvl1pPr>
          </a:lstStyle>
          <a:p>
            <a:endParaRPr lang="en-US" altLang="x-none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buClrTx/>
              <a:defRPr sz="1200" b="0">
                <a:latin typeface="Times" charset="0"/>
              </a:defRPr>
            </a:lvl1pPr>
          </a:lstStyle>
          <a:p>
            <a:endParaRPr lang="en-US" altLang="x-none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lnSpc>
                <a:spcPct val="100000"/>
              </a:lnSpc>
              <a:spcBef>
                <a:spcPct val="0"/>
              </a:spcBef>
              <a:buClrTx/>
              <a:defRPr sz="1200" b="0">
                <a:latin typeface="Times" charset="0"/>
              </a:defRPr>
            </a:lvl1pPr>
          </a:lstStyle>
          <a:p>
            <a:endParaRPr lang="en-US" altLang="x-none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lnSpc>
                <a:spcPct val="100000"/>
              </a:lnSpc>
              <a:spcBef>
                <a:spcPct val="0"/>
              </a:spcBef>
              <a:buClrTx/>
              <a:defRPr sz="1200" b="0">
                <a:latin typeface="Times" charset="0"/>
              </a:defRPr>
            </a:lvl1pPr>
          </a:lstStyle>
          <a:p>
            <a:fld id="{53C00059-74EB-6C42-AB0C-DD1F423B63D9}" type="slidenum">
              <a:rPr lang="en-US" altLang="x-none"/>
              <a:pPr/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b="1" kern="1200">
        <a:solidFill>
          <a:schemeClr val="tx1"/>
        </a:solidFill>
        <a:latin typeface="Arial" charset="0"/>
        <a:ea typeface="+mn-ea"/>
        <a:cs typeface="+mn-cs"/>
      </a:defRPr>
    </a:lvl1pPr>
    <a:lvl2pPr marL="1143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338138" indent="-109538" algn="l" rtl="0" fontAlgn="base">
      <a:spcBef>
        <a:spcPct val="30000"/>
      </a:spcBef>
      <a:spcAft>
        <a:spcPct val="0"/>
      </a:spcAft>
      <a:buSzPct val="100000"/>
      <a:buFont typeface="Times" charset="0"/>
      <a:buChar char="•"/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9438" indent="-120650" algn="l" rtl="0" fontAlgn="base">
      <a:spcBef>
        <a:spcPct val="30000"/>
      </a:spcBef>
      <a:spcAft>
        <a:spcPct val="0"/>
      </a:spcAft>
      <a:buChar char="–"/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693738" algn="l" rtl="0" fontAlgn="base">
      <a:spcBef>
        <a:spcPct val="30000"/>
      </a:spcBef>
      <a:spcAft>
        <a:spcPct val="0"/>
      </a:spcAft>
      <a:defRPr sz="9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14F9BA-BA51-7D4E-81AB-2C0A6816AA95}" type="datetime1">
              <a:rPr lang="en-US" smtClean="0"/>
              <a:t>12/15/23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3F1CC-8F2B-F344-BFD7-9FA3014D212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71"/>
          <p:cNvSpPr>
            <a:spLocks noChangeArrowheads="1"/>
          </p:cNvSpPr>
          <p:nvPr userDrawn="1"/>
        </p:nvSpPr>
        <p:spPr bwMode="auto">
          <a:xfrm>
            <a:off x="914400" y="914400"/>
            <a:ext cx="2824163" cy="2824163"/>
          </a:xfrm>
          <a:prstGeom prst="rect">
            <a:avLst/>
          </a:prstGeom>
          <a:solidFill>
            <a:srgbClr val="ADADAD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rgbClr val="7F7F7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 anchorCtr="1"/>
          <a:lstStyle/>
          <a:p>
            <a:pPr eaLnBrk="0" hangingPunct="0">
              <a:lnSpc>
                <a:spcPct val="100000"/>
              </a:lnSpc>
              <a:spcBef>
                <a:spcPct val="0"/>
              </a:spcBef>
              <a:buClrTx/>
            </a:pPr>
            <a:r>
              <a:rPr lang="en-US" altLang="x-none" sz="1400">
                <a:solidFill>
                  <a:srgbClr val="000000"/>
                </a:solidFill>
              </a:rPr>
              <a:t>&lt;Insert Picture Here&gt;</a:t>
            </a:r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58CCB7-9966-A04C-AA5D-D8D6F9D05C6F}" type="datetime1">
              <a:rPr lang="en-US" smtClean="0"/>
              <a:t>12/15/23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alt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3F1CC-8F2B-F344-BFD7-9FA3014D21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EE57C1-8EA2-A143-AE14-50C5765F86BB}" type="datetime1">
              <a:rPr lang="en-US" smtClean="0"/>
              <a:t>12/15/23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3F1CC-8F2B-F344-BFD7-9FA3014D21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75BC57-9ACB-194E-894B-ED3B436A2F84}" type="datetime1">
              <a:rPr lang="en-US" smtClean="0"/>
              <a:t>12/15/23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3F1CC-8F2B-F344-BFD7-9FA3014D21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 baseline="0"/>
            </a:lvl1pPr>
            <a:lvl2pPr>
              <a:defRPr sz="1600" baseline="0"/>
            </a:lvl2pPr>
            <a:lvl3pPr>
              <a:defRPr sz="1400" baseline="0"/>
            </a:lvl3pPr>
            <a:lvl4pPr>
              <a:defRPr sz="1400" baseline="0"/>
            </a:lvl4pPr>
            <a:lvl5pPr>
              <a:defRPr sz="1400" baseline="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E17363-C52D-F441-A703-E9529D76B3FD}" type="datetime1">
              <a:rPr lang="en-US" smtClean="0"/>
              <a:t>12/15/23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3F1CC-8F2B-F344-BFD7-9FA3014D21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377A3-F32C-7842-8E36-75C900175786}" type="datetime1">
              <a:rPr lang="en-US" smtClean="0"/>
              <a:t>12/15/23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alt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3F1CC-8F2B-F344-BFD7-9FA3014D21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41566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2F0DB8-C279-684A-99F9-7BC0C90E3C23}" type="datetime1">
              <a:rPr lang="en-US" smtClean="0"/>
              <a:t>12/15/23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3F1CC-8F2B-F344-BFD7-9FA3014D21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70939-4AE8-F040-9EAB-079736317C32}" type="datetime1">
              <a:rPr lang="en-US" smtClean="0"/>
              <a:t>12/15/23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alt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3F1CC-8F2B-F344-BFD7-9FA3014D21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27DB22-4824-1D4D-80DD-9C795843E7C6}" type="datetime1">
              <a:rPr lang="en-US" smtClean="0"/>
              <a:t>12/15/23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alt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3F1CC-8F2B-F344-BFD7-9FA3014D21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8935F1-C3E1-EF43-A667-B9943C2F05F9}" type="datetime1">
              <a:rPr lang="en-US" smtClean="0"/>
              <a:t>12/15/23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alt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3F1CC-8F2B-F344-BFD7-9FA3014D21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E2F8F-69B4-C043-937F-BE383985BE63}" type="datetime1">
              <a:rPr lang="en-US" smtClean="0"/>
              <a:t>12/15/23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alt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3F1CC-8F2B-F344-BFD7-9FA3014D21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C5370-367E-6A4B-954F-83BF60F8A20F}" type="datetime1">
              <a:rPr lang="en-US" smtClean="0"/>
              <a:t>12/15/23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 alt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3F1CC-8F2B-F344-BFD7-9FA3014D21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1A1686-A164-A044-B50A-44329CDC41DE}" type="datetime1">
              <a:rPr lang="en-US" smtClean="0"/>
              <a:t>12/15/23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 alt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13F1CC-8F2B-F344-BFD7-9FA3014D212C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9"/>
          <p:cNvSpPr>
            <a:spLocks noChangeArrowheads="1"/>
          </p:cNvSpPr>
          <p:nvPr userDrawn="1"/>
        </p:nvSpPr>
        <p:spPr bwMode="auto">
          <a:xfrm>
            <a:off x="0" y="6172200"/>
            <a:ext cx="9144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" name="Picture 20" descr="Oracle WHITE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6226175"/>
            <a:ext cx="947738" cy="119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 userDrawn="1"/>
        </p:nvSpPr>
        <p:spPr>
          <a:xfrm>
            <a:off x="0" y="6311899"/>
            <a:ext cx="9144000" cy="88901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998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74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ransition>
    <p:wipe dir="r"/>
  </p:transition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933" name="Rectangle 45"/>
          <p:cNvSpPr>
            <a:spLocks noGrp="1" noChangeArrowheads="1"/>
          </p:cNvSpPr>
          <p:nvPr>
            <p:ph type="ctrTitle"/>
          </p:nvPr>
        </p:nvSpPr>
        <p:spPr>
          <a:xfrm>
            <a:off x="726252" y="3765235"/>
            <a:ext cx="7772400" cy="860425"/>
          </a:xfrm>
        </p:spPr>
        <p:txBody>
          <a:bodyPr>
            <a:noAutofit/>
          </a:bodyPr>
          <a:lstStyle/>
          <a:p>
            <a:r>
              <a:rPr lang="en-US" altLang="x-none" sz="4400" b="1" dirty="0"/>
              <a:t>New Meeting Facility</a:t>
            </a:r>
            <a:br>
              <a:rPr lang="en-US" altLang="x-none" sz="4400" b="1" dirty="0"/>
            </a:br>
            <a:r>
              <a:rPr lang="en-US" altLang="x-none" sz="4400" b="1" dirty="0" err="1"/>
              <a:t>Northaven</a:t>
            </a:r>
            <a:r>
              <a:rPr lang="en-US" altLang="x-none" sz="4400" b="1" dirty="0"/>
              <a:t> Church</a:t>
            </a:r>
            <a:br>
              <a:rPr lang="en-US" altLang="x-none" sz="4400" b="1" dirty="0"/>
            </a:br>
            <a:r>
              <a:rPr lang="en-US" altLang="x-none" sz="4400" b="1" dirty="0"/>
              <a:t>Transition</a:t>
            </a:r>
          </a:p>
        </p:txBody>
      </p:sp>
      <p:sp>
        <p:nvSpPr>
          <p:cNvPr id="293934" name="Rectangle 46"/>
          <p:cNvSpPr>
            <a:spLocks noGrp="1" noChangeArrowheads="1"/>
          </p:cNvSpPr>
          <p:nvPr>
            <p:ph type="subTitle" idx="1"/>
          </p:nvPr>
        </p:nvSpPr>
        <p:spPr>
          <a:xfrm>
            <a:off x="1365234" y="5347749"/>
            <a:ext cx="6400800" cy="762000"/>
          </a:xfrm>
        </p:spPr>
        <p:txBody>
          <a:bodyPr>
            <a:noAutofit/>
          </a:bodyPr>
          <a:lstStyle/>
          <a:p>
            <a:r>
              <a:rPr lang="en-US" altLang="x-none" sz="2400" dirty="0"/>
              <a:t>Don Haig</a:t>
            </a:r>
          </a:p>
          <a:p>
            <a:r>
              <a:rPr lang="en-US" altLang="x-none" sz="2400" dirty="0"/>
              <a:t>12/12/23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54B772C-505B-7244-9E17-B67877C81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3F1CC-8F2B-F344-BFD7-9FA3014D212C}" type="slidenum">
              <a:rPr lang="en-US" smtClean="0"/>
              <a:t>1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674076-F2C1-CA4B-8F1B-88E872B04E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00" y="431546"/>
            <a:ext cx="8890000" cy="1587500"/>
          </a:xfrm>
          <a:prstGeom prst="rect">
            <a:avLst/>
          </a:prstGeom>
        </p:spPr>
      </p:pic>
    </p:spTree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590A39-1D3E-0345-A544-6BCD2C5BC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3F1CC-8F2B-F344-BFD7-9FA3014D212C}" type="slidenum">
              <a:rPr lang="en-US" smtClean="0"/>
              <a:t>10</a:t>
            </a:fld>
            <a:endParaRPr lang="en-US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7AD480E-9616-FA40-9524-B699708B1350}"/>
              </a:ext>
            </a:extLst>
          </p:cNvPr>
          <p:cNvGrpSpPr/>
          <p:nvPr/>
        </p:nvGrpSpPr>
        <p:grpSpPr>
          <a:xfrm>
            <a:off x="1600200" y="725424"/>
            <a:ext cx="5524500" cy="5636739"/>
            <a:chOff x="1600200" y="533400"/>
            <a:chExt cx="5524500" cy="5636739"/>
          </a:xfrm>
        </p:grpSpPr>
        <p:sp>
          <p:nvSpPr>
            <p:cNvPr id="5" name="Rectangle 2">
              <a:extLst>
                <a:ext uri="{FF2B5EF4-FFF2-40B4-BE49-F238E27FC236}">
                  <a16:creationId xmlns:a16="http://schemas.microsoft.com/office/drawing/2014/main" id="{EFE999D4-16E0-6A47-BC32-9AF7C06F4B10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3810000" y="2667000"/>
              <a:ext cx="3314700" cy="35031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eaLnBrk="0" hangingPunct="0">
                <a:lnSpc>
                  <a:spcPct val="80000"/>
                </a:lnSpc>
                <a:buClrTx/>
              </a:pPr>
              <a:r>
                <a:rPr lang="en-US" altLang="en-US" sz="27700" i="1">
                  <a:latin typeface="Times" panose="02020603050405020304" pitchFamily="18" charset="0"/>
                  <a:cs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6" name="Rectangle 3">
              <a:extLst>
                <a:ext uri="{FF2B5EF4-FFF2-40B4-BE49-F238E27FC236}">
                  <a16:creationId xmlns:a16="http://schemas.microsoft.com/office/drawing/2014/main" id="{A8BE0EA3-9F36-EB40-9E11-323155F29BC2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1600200" y="533400"/>
              <a:ext cx="3314700" cy="35031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eaLnBrk="0" hangingPunct="0">
                <a:lnSpc>
                  <a:spcPct val="80000"/>
                </a:lnSpc>
                <a:buClrTx/>
              </a:pPr>
              <a:r>
                <a:rPr lang="en-US" altLang="en-US" sz="27700" i="1" dirty="0">
                  <a:latin typeface="Times" panose="02020603050405020304" pitchFamily="18" charset="0"/>
                  <a:cs typeface="Times New Roman" panose="02020603050405020304" pitchFamily="18" charset="0"/>
                </a:rPr>
                <a:t>Q</a:t>
              </a:r>
            </a:p>
          </p:txBody>
        </p:sp>
        <p:sp>
          <p:nvSpPr>
            <p:cNvPr id="7" name="Rectangle 4">
              <a:extLst>
                <a:ext uri="{FF2B5EF4-FFF2-40B4-BE49-F238E27FC236}">
                  <a16:creationId xmlns:a16="http://schemas.microsoft.com/office/drawing/2014/main" id="{20E54DAD-B154-E64E-9190-07717EB6902B}"/>
                </a:ext>
              </a:extLst>
            </p:cNvPr>
            <p:cNvSpPr>
              <a:spLocks noChangeArrowheads="1"/>
            </p:cNvSpPr>
            <p:nvPr/>
          </p:nvSpPr>
          <p:spPr bwMode="invGray">
            <a:xfrm>
              <a:off x="2914650" y="1828800"/>
              <a:ext cx="3314700" cy="35031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>
              <a:spAutoFit/>
            </a:bodyPr>
            <a:lstStyle/>
            <a:p>
              <a:pPr eaLnBrk="0" hangingPunct="0">
                <a:lnSpc>
                  <a:spcPct val="80000"/>
                </a:lnSpc>
                <a:buClrTx/>
              </a:pPr>
              <a:r>
                <a:rPr lang="en-US" altLang="en-US" sz="27700" i="1" dirty="0">
                  <a:solidFill>
                    <a:schemeClr val="bg1">
                      <a:lumMod val="75000"/>
                    </a:schemeClr>
                  </a:solidFill>
                  <a:latin typeface="Times" panose="02020603050405020304" pitchFamily="18" charset="0"/>
                  <a:cs typeface="Times New Roman" panose="02020603050405020304" pitchFamily="18" charset="0"/>
                </a:rPr>
                <a:t>&amp;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6786519"/>
      </p:ext>
    </p:extLst>
  </p:cSld>
  <p:clrMapOvr>
    <a:masterClrMapping/>
  </p:clrMapOvr>
  <p:transition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669" name="Rectangle 6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dirty="0"/>
              <a:t>Agenda</a:t>
            </a:r>
          </a:p>
        </p:txBody>
      </p:sp>
      <p:sp>
        <p:nvSpPr>
          <p:cNvPr id="281670" name="Rectangle 70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x-none" dirty="0"/>
              <a:t>Farewell to Congregation </a:t>
            </a:r>
            <a:r>
              <a:rPr lang="en-US" altLang="x-none" dirty="0" err="1"/>
              <a:t>Shearith</a:t>
            </a:r>
            <a:r>
              <a:rPr lang="en-US" altLang="x-none" dirty="0"/>
              <a:t> Israel</a:t>
            </a:r>
          </a:p>
          <a:p>
            <a:r>
              <a:rPr lang="en-US" altLang="x-none" dirty="0" err="1"/>
              <a:t>Northaven</a:t>
            </a:r>
            <a:r>
              <a:rPr lang="en-US" altLang="x-none" dirty="0"/>
              <a:t> Church Facilities Overview</a:t>
            </a:r>
          </a:p>
          <a:p>
            <a:pPr lvl="1"/>
            <a:r>
              <a:rPr lang="en-US" altLang="x-none" dirty="0"/>
              <a:t>Parking</a:t>
            </a:r>
          </a:p>
          <a:p>
            <a:pPr lvl="1"/>
            <a:r>
              <a:rPr lang="en-US" altLang="x-none" dirty="0"/>
              <a:t>Building Access</a:t>
            </a:r>
          </a:p>
          <a:p>
            <a:pPr lvl="1"/>
            <a:r>
              <a:rPr lang="en-US" altLang="x-none" dirty="0"/>
              <a:t>1</a:t>
            </a:r>
            <a:r>
              <a:rPr lang="en-US" altLang="x-none" baseline="30000" dirty="0"/>
              <a:t>st</a:t>
            </a:r>
            <a:r>
              <a:rPr lang="en-US" altLang="x-none" dirty="0"/>
              <a:t> Floor Plan</a:t>
            </a:r>
          </a:p>
          <a:p>
            <a:pPr lvl="1"/>
            <a:r>
              <a:rPr lang="en-US" altLang="x-none" dirty="0"/>
              <a:t>2</a:t>
            </a:r>
            <a:r>
              <a:rPr lang="en-US" altLang="x-none" baseline="30000" dirty="0"/>
              <a:t>nd</a:t>
            </a:r>
            <a:r>
              <a:rPr lang="en-US" altLang="x-none" dirty="0"/>
              <a:t> Floor Plan</a:t>
            </a:r>
          </a:p>
          <a:p>
            <a:r>
              <a:rPr lang="en-US" altLang="x-none" dirty="0"/>
              <a:t>Moving Plan</a:t>
            </a:r>
          </a:p>
          <a:p>
            <a:r>
              <a:rPr lang="en-US" altLang="x-none" dirty="0"/>
              <a:t>Q &amp; A</a:t>
            </a:r>
          </a:p>
          <a:p>
            <a:endParaRPr lang="en-US" altLang="x-none" dirty="0"/>
          </a:p>
          <a:p>
            <a:endParaRPr lang="en-US" altLang="x-none" dirty="0"/>
          </a:p>
          <a:p>
            <a:endParaRPr lang="en-US" altLang="x-none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7F806E2-7EBE-2C4F-B44E-E49A671618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3F1CC-8F2B-F344-BFD7-9FA3014D212C}" type="slidenum">
              <a:rPr lang="en-US" smtClean="0"/>
              <a:t>2</a:t>
            </a:fld>
            <a:endParaRPr lang="en-US"/>
          </a:p>
        </p:txBody>
      </p:sp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11FB62-7411-024D-8780-35A1215B2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55983"/>
            <a:ext cx="7886700" cy="567562"/>
          </a:xfrm>
        </p:spPr>
        <p:txBody>
          <a:bodyPr/>
          <a:lstStyle/>
          <a:p>
            <a:r>
              <a:rPr lang="en-US" dirty="0" err="1"/>
              <a:t>Northaven</a:t>
            </a:r>
            <a:r>
              <a:rPr lang="en-US" dirty="0"/>
              <a:t> Church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1092C7-590B-0D4B-AEB7-FD23A9671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3F1CC-8F2B-F344-BFD7-9FA3014D212C}" type="slidenum">
              <a:rPr lang="en-US" smtClean="0"/>
              <a:t>3</a:t>
            </a:fld>
            <a:endParaRPr lang="en-US"/>
          </a:p>
        </p:txBody>
      </p:sp>
      <p:pic>
        <p:nvPicPr>
          <p:cNvPr id="2054" name="Picture 6" descr="Northaven UMC Dallas Building on a sunny day">
            <a:extLst>
              <a:ext uri="{FF2B5EF4-FFF2-40B4-BE49-F238E27FC236}">
                <a16:creationId xmlns:a16="http://schemas.microsoft.com/office/drawing/2014/main" id="{0C81154C-575D-774A-8E8D-2ADB05577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03554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83060224"/>
      </p:ext>
    </p:extLst>
  </p:cSld>
  <p:clrMapOvr>
    <a:masterClrMapping/>
  </p:clrMapOvr>
  <p:transition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1" name="Text Box 3"/>
          <p:cNvSpPr txBox="1">
            <a:spLocks noChangeArrowheads="1"/>
          </p:cNvSpPr>
          <p:nvPr/>
        </p:nvSpPr>
        <p:spPr bwMode="auto">
          <a:xfrm>
            <a:off x="812800" y="1919288"/>
            <a:ext cx="6789738" cy="63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19063" indent="-119063" algn="l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Times" charset="0"/>
              </a:defRPr>
            </a:lvl1pPr>
            <a:lvl2pPr marL="347663" indent="-114300" algn="l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Times" charset="0"/>
              </a:defRPr>
            </a:lvl2pPr>
            <a:lvl3pPr marL="576263" indent="-114300" algn="l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Times" charset="0"/>
              </a:defRPr>
            </a:lvl3pPr>
            <a:lvl4pPr marL="690563" indent="114300" algn="l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Times" charset="0"/>
              </a:defRPr>
            </a:lvl4pPr>
            <a:lvl5pPr marL="919163" indent="114300" algn="l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Times" charset="0"/>
              </a:defRPr>
            </a:lvl5pPr>
            <a:lvl6pPr marL="1376363" indent="114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1833563" indent="114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2290763" indent="114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2747963" indent="114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lnSpc>
                <a:spcPct val="100000"/>
              </a:lnSpc>
              <a:spcBef>
                <a:spcPct val="20000"/>
              </a:spcBef>
              <a:buClrTx/>
            </a:pPr>
            <a:endParaRPr lang="en-US" altLang="x-none" sz="1600">
              <a:latin typeface="Arial" charset="0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Tx/>
            </a:pPr>
            <a:endParaRPr lang="en-US" altLang="x-none" sz="1600" b="0">
              <a:latin typeface="Arial" charset="0"/>
            </a:endParaRPr>
          </a:p>
        </p:txBody>
      </p:sp>
      <p:sp>
        <p:nvSpPr>
          <p:cNvPr id="345106" name="Rectangle 1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x-none" dirty="0"/>
              <a:t>Farewell to Congregation </a:t>
            </a:r>
            <a:r>
              <a:rPr lang="en-US" altLang="x-none" dirty="0" err="1"/>
              <a:t>Shearith</a:t>
            </a:r>
            <a:r>
              <a:rPr lang="en-US" altLang="x-none" dirty="0"/>
              <a:t> Israel</a:t>
            </a:r>
          </a:p>
        </p:txBody>
      </p:sp>
      <p:sp>
        <p:nvSpPr>
          <p:cNvPr id="345107" name="Rectangle 19"/>
          <p:cNvSpPr>
            <a:spLocks noGrp="1" noChangeArrowheads="1"/>
          </p:cNvSpPr>
          <p:nvPr>
            <p:ph idx="1"/>
          </p:nvPr>
        </p:nvSpPr>
        <p:spPr>
          <a:xfrm>
            <a:off x="628650" y="1692160"/>
            <a:ext cx="7886700" cy="4716025"/>
          </a:xfrm>
        </p:spPr>
        <p:txBody>
          <a:bodyPr>
            <a:normAutofit/>
          </a:bodyPr>
          <a:lstStyle/>
          <a:p>
            <a:r>
              <a:rPr lang="en-US" altLang="x-none" sz="1900" dirty="0"/>
              <a:t>Congregation </a:t>
            </a:r>
            <a:r>
              <a:rPr lang="en-US" altLang="x-none" sz="1900" dirty="0" err="1"/>
              <a:t>Shearith</a:t>
            </a:r>
            <a:r>
              <a:rPr lang="en-US" altLang="x-none" sz="1900" dirty="0"/>
              <a:t> Israel (CSI) has been an excellent host facility for meetings of the Dallas Camera Club</a:t>
            </a:r>
          </a:p>
          <a:p>
            <a:r>
              <a:rPr lang="en-US" altLang="x-none" sz="1900" dirty="0"/>
              <a:t>The CSI meeting facilities and services set a high standard, difficult to duplicate</a:t>
            </a:r>
          </a:p>
          <a:p>
            <a:r>
              <a:rPr lang="en-US" altLang="x-none" sz="1900" dirty="0"/>
              <a:t>CSI has been very generous and flexible in its relationship with DCC</a:t>
            </a:r>
          </a:p>
          <a:p>
            <a:pPr lvl="1"/>
            <a:r>
              <a:rPr lang="en-US" altLang="x-none" sz="1700" dirty="0"/>
              <a:t>Staff always welcoming and helpful</a:t>
            </a:r>
          </a:p>
          <a:p>
            <a:pPr lvl="1"/>
            <a:r>
              <a:rPr lang="en-US" altLang="x-none" sz="1700" dirty="0"/>
              <a:t>Use of storage space and lobby</a:t>
            </a:r>
          </a:p>
          <a:p>
            <a:pPr lvl="1"/>
            <a:r>
              <a:rPr lang="en-US" altLang="x-none" sz="1700" dirty="0"/>
              <a:t>No rent charged during the pandemic</a:t>
            </a:r>
          </a:p>
          <a:p>
            <a:pPr lvl="1"/>
            <a:r>
              <a:rPr lang="en-US" altLang="x-none" sz="1700" dirty="0"/>
              <a:t>Additional spaces for training as needed</a:t>
            </a:r>
          </a:p>
          <a:p>
            <a:pPr lvl="1"/>
            <a:endParaRPr lang="en-US" altLang="x-none" dirty="0"/>
          </a:p>
          <a:p>
            <a:pPr lvl="1"/>
            <a:endParaRPr lang="en-US" altLang="x-none" dirty="0"/>
          </a:p>
          <a:p>
            <a:pPr marL="342900" lvl="1" indent="0">
              <a:buNone/>
            </a:pPr>
            <a:endParaRPr lang="en-US" altLang="x-none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B3AAB4-E630-3D4F-8322-ABF0C47717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3F1CC-8F2B-F344-BFD7-9FA3014D212C}" type="slidenum">
              <a:rPr lang="en-US" smtClean="0"/>
              <a:t>4</a:t>
            </a:fld>
            <a:endParaRPr lang="en-US"/>
          </a:p>
        </p:txBody>
      </p:sp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7DDBC-1EB3-4B4E-BC70-F0D4DF0619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Northaven</a:t>
            </a:r>
            <a:r>
              <a:rPr lang="en-US" dirty="0"/>
              <a:t> Church- Meeting Facilities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0F5AA-20B2-D54D-A16D-76FE1EE5B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Located at 11211 Preston Road, Dallas TX 75230</a:t>
            </a:r>
          </a:p>
          <a:p>
            <a:pPr lvl="1"/>
            <a:r>
              <a:rPr lang="en-US" dirty="0"/>
              <a:t>Southwest corner of Preston &amp; </a:t>
            </a:r>
            <a:r>
              <a:rPr lang="en-US" dirty="0" err="1"/>
              <a:t>Northaven</a:t>
            </a:r>
            <a:r>
              <a:rPr lang="en-US" dirty="0"/>
              <a:t> Roads</a:t>
            </a:r>
          </a:p>
          <a:p>
            <a:r>
              <a:rPr lang="en-US" dirty="0"/>
              <a:t>https://</a:t>
            </a:r>
            <a:r>
              <a:rPr lang="en-US" dirty="0" err="1"/>
              <a:t>www.northaven.org</a:t>
            </a:r>
            <a:endParaRPr lang="en-US" dirty="0"/>
          </a:p>
          <a:p>
            <a:r>
              <a:rPr lang="en-US" dirty="0"/>
              <a:t>Parking lots on north and south sides of building</a:t>
            </a:r>
          </a:p>
          <a:p>
            <a:pPr lvl="1"/>
            <a:r>
              <a:rPr lang="en-US" u="sng" dirty="0"/>
              <a:t>North</a:t>
            </a:r>
            <a:r>
              <a:rPr lang="en-US" dirty="0"/>
              <a:t> parking lot should accommodate most DCC members cars</a:t>
            </a:r>
          </a:p>
          <a:p>
            <a:r>
              <a:rPr lang="en-US" dirty="0"/>
              <a:t>Building entry on NE corner of building</a:t>
            </a:r>
          </a:p>
          <a:p>
            <a:r>
              <a:rPr lang="en-US" dirty="0"/>
              <a:t>Do NOT try to enter from south side (location of pre-school)</a:t>
            </a:r>
          </a:p>
          <a:p>
            <a:r>
              <a:rPr lang="en-US" dirty="0"/>
              <a:t>Meeting Rooms 237 and 239</a:t>
            </a:r>
          </a:p>
          <a:p>
            <a:r>
              <a:rPr lang="en-US" dirty="0"/>
              <a:t>Elevator and two staircases available to access 2</a:t>
            </a:r>
            <a:r>
              <a:rPr lang="en-US" baseline="30000" dirty="0"/>
              <a:t>nd</a:t>
            </a:r>
            <a:r>
              <a:rPr lang="en-US" dirty="0"/>
              <a:t> floor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0ABCFC-A41E-E441-BAA7-E80019E41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3F1CC-8F2B-F344-BFD7-9FA3014D212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49697"/>
      </p:ext>
    </p:extLst>
  </p:cSld>
  <p:clrMapOvr>
    <a:masterClrMapping/>
  </p:clrMapOvr>
  <p:transition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1" name="Text Box 3"/>
          <p:cNvSpPr txBox="1">
            <a:spLocks noChangeArrowheads="1"/>
          </p:cNvSpPr>
          <p:nvPr/>
        </p:nvSpPr>
        <p:spPr bwMode="auto">
          <a:xfrm>
            <a:off x="812800" y="1919288"/>
            <a:ext cx="6789738" cy="63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19063" indent="-119063" algn="l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Times" charset="0"/>
              </a:defRPr>
            </a:lvl1pPr>
            <a:lvl2pPr marL="347663" indent="-114300" algn="l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Times" charset="0"/>
              </a:defRPr>
            </a:lvl2pPr>
            <a:lvl3pPr marL="576263" indent="-114300" algn="l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Times" charset="0"/>
              </a:defRPr>
            </a:lvl3pPr>
            <a:lvl4pPr marL="690563" indent="114300" algn="l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Times" charset="0"/>
              </a:defRPr>
            </a:lvl4pPr>
            <a:lvl5pPr marL="919163" indent="114300" algn="l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Times" charset="0"/>
              </a:defRPr>
            </a:lvl5pPr>
            <a:lvl6pPr marL="1376363" indent="114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1833563" indent="114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2290763" indent="114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2747963" indent="114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lnSpc>
                <a:spcPct val="100000"/>
              </a:lnSpc>
              <a:spcBef>
                <a:spcPct val="20000"/>
              </a:spcBef>
              <a:buClrTx/>
            </a:pPr>
            <a:endParaRPr lang="en-US" altLang="x-none" sz="1600">
              <a:latin typeface="Arial" charset="0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Tx/>
            </a:pPr>
            <a:endParaRPr lang="en-US" altLang="x-none" sz="1600" b="0">
              <a:latin typeface="Arial" charset="0"/>
            </a:endParaRPr>
          </a:p>
        </p:txBody>
      </p:sp>
      <p:sp>
        <p:nvSpPr>
          <p:cNvPr id="345106" name="Rectangle 18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Northaven</a:t>
            </a:r>
            <a:r>
              <a:rPr lang="en-US" dirty="0"/>
              <a:t> Church- Meeting Facilities </a:t>
            </a:r>
            <a:r>
              <a:rPr lang="en-US" altLang="x-none" dirty="0"/>
              <a:t>(cont.)</a:t>
            </a:r>
          </a:p>
        </p:txBody>
      </p:sp>
      <p:sp>
        <p:nvSpPr>
          <p:cNvPr id="345107" name="Rectangle 19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/>
              <a:t>DCC Member access to building via north facing door at NE corner of building</a:t>
            </a:r>
          </a:p>
          <a:p>
            <a:pPr lvl="0"/>
            <a:r>
              <a:rPr lang="en-US" dirty="0"/>
              <a:t>Entry to building controlled by access codes to be issued to:</a:t>
            </a:r>
          </a:p>
          <a:p>
            <a:pPr lvl="1"/>
            <a:r>
              <a:rPr lang="en-US" dirty="0"/>
              <a:t>Jim Walsh- President</a:t>
            </a:r>
          </a:p>
          <a:p>
            <a:pPr lvl="1"/>
            <a:r>
              <a:rPr lang="en-US" dirty="0"/>
              <a:t>Dennis </a:t>
            </a:r>
            <a:r>
              <a:rPr lang="en-US" dirty="0" err="1"/>
              <a:t>Fritsche</a:t>
            </a:r>
            <a:r>
              <a:rPr lang="en-US" dirty="0"/>
              <a:t>- President-Elect</a:t>
            </a:r>
          </a:p>
          <a:p>
            <a:pPr lvl="1"/>
            <a:r>
              <a:rPr lang="en-US" dirty="0"/>
              <a:t>Sam Lucas- Competition Director</a:t>
            </a:r>
          </a:p>
          <a:p>
            <a:pPr lvl="1"/>
            <a:r>
              <a:rPr lang="en-US" dirty="0"/>
              <a:t>David Mann- Membership Director</a:t>
            </a:r>
          </a:p>
          <a:p>
            <a:pPr lvl="1"/>
            <a:r>
              <a:rPr lang="en-US" dirty="0"/>
              <a:t>Don Haig- House Manager</a:t>
            </a:r>
          </a:p>
          <a:p>
            <a:pPr lvl="0"/>
            <a:r>
              <a:rPr lang="en-US" dirty="0"/>
              <a:t>DCC Membership Director (David Mann or designee) will admit members at North Entry door</a:t>
            </a:r>
          </a:p>
          <a:p>
            <a:pPr lvl="0"/>
            <a:r>
              <a:rPr lang="en-US" dirty="0"/>
              <a:t>After entering building, follow curved hallway to elevator and stairways</a:t>
            </a:r>
          </a:p>
          <a:p>
            <a:pPr lvl="0"/>
            <a:r>
              <a:rPr lang="en-US" dirty="0"/>
              <a:t>Restrooms located on 1</a:t>
            </a:r>
            <a:r>
              <a:rPr lang="en-US" baseline="30000" dirty="0"/>
              <a:t>st</a:t>
            </a:r>
            <a:r>
              <a:rPr lang="en-US" dirty="0"/>
              <a:t> floor curved hallway and 2</a:t>
            </a:r>
            <a:r>
              <a:rPr lang="en-US" baseline="30000" dirty="0"/>
              <a:t>nd</a:t>
            </a:r>
            <a:r>
              <a:rPr lang="en-US" dirty="0"/>
              <a:t> floor near meeting rooms</a:t>
            </a:r>
          </a:p>
          <a:p>
            <a:pPr marL="342900" lvl="1" indent="0">
              <a:buNone/>
            </a:pP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747E2A-46BB-ED47-92C8-ECD050C1C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3F1CC-8F2B-F344-BFD7-9FA3014D212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4338112"/>
      </p:ext>
    </p:extLst>
  </p:cSld>
  <p:clrMapOvr>
    <a:masterClrMapping/>
  </p:clrMapOvr>
  <p:transition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760AF1-68C0-9D42-911F-0FF08A964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/>
              <a:t>Northaven</a:t>
            </a:r>
            <a:r>
              <a:rPr lang="en-US" dirty="0"/>
              <a:t> Church-   1</a:t>
            </a:r>
            <a:r>
              <a:rPr lang="en-US" baseline="30000" dirty="0"/>
              <a:t>st</a:t>
            </a:r>
            <a:r>
              <a:rPr lang="en-US" dirty="0"/>
              <a:t> Floor Plan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9251A2-6934-C840-86C0-9F7A70199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3F1CC-8F2B-F344-BFD7-9FA3014D212C}" type="slidenum">
              <a:rPr lang="en-US" smtClean="0"/>
              <a:t>7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9D82FC-E74B-9D46-A55A-90DA0D834D41}"/>
              </a:ext>
            </a:extLst>
          </p:cNvPr>
          <p:cNvSpPr/>
          <p:nvPr/>
        </p:nvSpPr>
        <p:spPr>
          <a:xfrm>
            <a:off x="4444401" y="3244334"/>
            <a:ext cx="255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04A7C36-8F90-8A46-B5A7-958A742E08B4}"/>
              </a:ext>
            </a:extLst>
          </p:cNvPr>
          <p:cNvSpPr/>
          <p:nvPr/>
        </p:nvSpPr>
        <p:spPr>
          <a:xfrm>
            <a:off x="4444401" y="3244334"/>
            <a:ext cx="2551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 </a:t>
            </a:r>
          </a:p>
        </p:txBody>
      </p:sp>
      <p:pic>
        <p:nvPicPr>
          <p:cNvPr id="9" name="Content Placeholder 5">
            <a:extLst>
              <a:ext uri="{FF2B5EF4-FFF2-40B4-BE49-F238E27FC236}">
                <a16:creationId xmlns:a16="http://schemas.microsoft.com/office/drawing/2014/main" id="{E194FD86-AF23-6E43-86EA-C5827DF23B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29" y="1250731"/>
            <a:ext cx="9052077" cy="5021073"/>
          </a:xfr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7990843-33D2-1643-B5AC-2431A0CACB2D}"/>
              </a:ext>
            </a:extLst>
          </p:cNvPr>
          <p:cNvSpPr txBox="1"/>
          <p:nvPr/>
        </p:nvSpPr>
        <p:spPr>
          <a:xfrm>
            <a:off x="3673008" y="2845808"/>
            <a:ext cx="577240" cy="2585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rgbClr val="FF0000"/>
                </a:solidFill>
              </a:rPr>
              <a:t>Stairs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EB374E3-2A81-9D47-AC10-EBB95F21370A}"/>
              </a:ext>
            </a:extLst>
          </p:cNvPr>
          <p:cNvSpPr txBox="1"/>
          <p:nvPr/>
        </p:nvSpPr>
        <p:spPr>
          <a:xfrm>
            <a:off x="6574029" y="3992015"/>
            <a:ext cx="918413" cy="2585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rgbClr val="FF0000"/>
                </a:solidFill>
              </a:rPr>
              <a:t>Restrooms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26FE0E6-485E-DE46-A555-7535ED0286B3}"/>
              </a:ext>
            </a:extLst>
          </p:cNvPr>
          <p:cNvCxnSpPr>
            <a:cxnSpLocks/>
          </p:cNvCxnSpPr>
          <p:nvPr/>
        </p:nvCxnSpPr>
        <p:spPr>
          <a:xfrm flipH="1" flipV="1">
            <a:off x="8483984" y="3749927"/>
            <a:ext cx="56007" cy="33387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A63AC2F8-D146-CB44-80B4-B0BD664B4189}"/>
              </a:ext>
            </a:extLst>
          </p:cNvPr>
          <p:cNvCxnSpPr>
            <a:cxnSpLocks/>
            <a:stCxn id="11" idx="0"/>
          </p:cNvCxnSpPr>
          <p:nvPr/>
        </p:nvCxnSpPr>
        <p:spPr>
          <a:xfrm flipV="1">
            <a:off x="7033236" y="3205969"/>
            <a:ext cx="453414" cy="78604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152B65E3-CCF5-C749-9DCF-F686E4A6720E}"/>
              </a:ext>
            </a:extLst>
          </p:cNvPr>
          <p:cNvSpPr txBox="1"/>
          <p:nvPr/>
        </p:nvSpPr>
        <p:spPr>
          <a:xfrm>
            <a:off x="8101959" y="4741509"/>
            <a:ext cx="876064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rgbClr val="FF0000"/>
                </a:solidFill>
              </a:rPr>
              <a:t>North Entry</a:t>
            </a:r>
          </a:p>
        </p:txBody>
      </p:sp>
      <p:sp>
        <p:nvSpPr>
          <p:cNvPr id="15" name="Frame 14">
            <a:extLst>
              <a:ext uri="{FF2B5EF4-FFF2-40B4-BE49-F238E27FC236}">
                <a16:creationId xmlns:a16="http://schemas.microsoft.com/office/drawing/2014/main" id="{D4C54E98-F401-B441-9340-B5D178D3EBB4}"/>
              </a:ext>
            </a:extLst>
          </p:cNvPr>
          <p:cNvSpPr/>
          <p:nvPr/>
        </p:nvSpPr>
        <p:spPr>
          <a:xfrm>
            <a:off x="3906123" y="3456273"/>
            <a:ext cx="376021" cy="331129"/>
          </a:xfrm>
          <a:prstGeom prst="frame">
            <a:avLst>
              <a:gd name="adj1" fmla="val 637"/>
            </a:avLst>
          </a:prstGeom>
          <a:solidFill>
            <a:schemeClr val="accent2"/>
          </a:solidFill>
          <a:ln w="635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107FC55-1CEE-B740-9F48-958D2222CD6F}"/>
              </a:ext>
            </a:extLst>
          </p:cNvPr>
          <p:cNvCxnSpPr>
            <a:cxnSpLocks/>
          </p:cNvCxnSpPr>
          <p:nvPr/>
        </p:nvCxnSpPr>
        <p:spPr>
          <a:xfrm flipH="1" flipV="1">
            <a:off x="6568237" y="3205969"/>
            <a:ext cx="487015" cy="7808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FA45E23E-5219-E24C-922D-653C30500031}"/>
              </a:ext>
            </a:extLst>
          </p:cNvPr>
          <p:cNvCxnSpPr>
            <a:cxnSpLocks/>
            <a:stCxn id="14" idx="0"/>
          </p:cNvCxnSpPr>
          <p:nvPr/>
        </p:nvCxnSpPr>
        <p:spPr>
          <a:xfrm flipV="1">
            <a:off x="8539991" y="4399613"/>
            <a:ext cx="38859" cy="34189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7F6BB567-916D-EA4D-BE95-69D063CCB978}"/>
              </a:ext>
            </a:extLst>
          </p:cNvPr>
          <p:cNvSpPr txBox="1"/>
          <p:nvPr/>
        </p:nvSpPr>
        <p:spPr>
          <a:xfrm>
            <a:off x="7350744" y="1246251"/>
            <a:ext cx="555124" cy="2585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rgbClr val="FF0000"/>
                </a:solidFill>
              </a:rPr>
              <a:t>North</a:t>
            </a:r>
          </a:p>
        </p:txBody>
      </p: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05A496C-D999-784E-91D7-1E60B13C9781}"/>
              </a:ext>
            </a:extLst>
          </p:cNvPr>
          <p:cNvCxnSpPr>
            <a:cxnSpLocks/>
          </p:cNvCxnSpPr>
          <p:nvPr/>
        </p:nvCxnSpPr>
        <p:spPr>
          <a:xfrm>
            <a:off x="7937500" y="1375517"/>
            <a:ext cx="641350" cy="0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E4DA2C40-812E-0040-8C9A-8B946E30BCCC}"/>
              </a:ext>
            </a:extLst>
          </p:cNvPr>
          <p:cNvSpPr txBox="1"/>
          <p:nvPr/>
        </p:nvSpPr>
        <p:spPr>
          <a:xfrm>
            <a:off x="4417513" y="3260534"/>
            <a:ext cx="746598" cy="2585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rgbClr val="FF0000"/>
                </a:solidFill>
              </a:rPr>
              <a:t>Elevator</a:t>
            </a:r>
          </a:p>
        </p:txBody>
      </p: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C357309A-9FFF-2F45-99D6-8B710AB88294}"/>
              </a:ext>
            </a:extLst>
          </p:cNvPr>
          <p:cNvCxnSpPr>
            <a:cxnSpLocks/>
            <a:stCxn id="33" idx="1"/>
          </p:cNvCxnSpPr>
          <p:nvPr/>
        </p:nvCxnSpPr>
        <p:spPr>
          <a:xfrm flipH="1">
            <a:off x="4094133" y="3389800"/>
            <a:ext cx="323380" cy="66474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9A10C8D-2E27-594D-837D-EB91146753DC}"/>
              </a:ext>
            </a:extLst>
          </p:cNvPr>
          <p:cNvCxnSpPr>
            <a:cxnSpLocks/>
          </p:cNvCxnSpPr>
          <p:nvPr/>
        </p:nvCxnSpPr>
        <p:spPr>
          <a:xfrm flipH="1" flipV="1">
            <a:off x="7986525" y="3156658"/>
            <a:ext cx="294135" cy="255627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>
            <a:extLst>
              <a:ext uri="{FF2B5EF4-FFF2-40B4-BE49-F238E27FC236}">
                <a16:creationId xmlns:a16="http://schemas.microsoft.com/office/drawing/2014/main" id="{239BB621-D721-D64A-B11E-DB8207645065}"/>
              </a:ext>
            </a:extLst>
          </p:cNvPr>
          <p:cNvCxnSpPr>
            <a:cxnSpLocks/>
          </p:cNvCxnSpPr>
          <p:nvPr/>
        </p:nvCxnSpPr>
        <p:spPr>
          <a:xfrm flipH="1" flipV="1">
            <a:off x="7150308" y="2835252"/>
            <a:ext cx="565417" cy="13982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086958F-9E78-1542-A527-6488C3F8B36B}"/>
              </a:ext>
            </a:extLst>
          </p:cNvPr>
          <p:cNvCxnSpPr>
            <a:cxnSpLocks/>
          </p:cNvCxnSpPr>
          <p:nvPr/>
        </p:nvCxnSpPr>
        <p:spPr>
          <a:xfrm flipH="1">
            <a:off x="6445088" y="2845808"/>
            <a:ext cx="366657" cy="129266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8D4013D7-17D9-254D-917C-C8DD2E5CFA6F}"/>
              </a:ext>
            </a:extLst>
          </p:cNvPr>
          <p:cNvCxnSpPr>
            <a:cxnSpLocks/>
          </p:cNvCxnSpPr>
          <p:nvPr/>
        </p:nvCxnSpPr>
        <p:spPr>
          <a:xfrm flipH="1">
            <a:off x="5800100" y="3059370"/>
            <a:ext cx="408437" cy="25305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0C8BBFA6-DD22-5744-814E-62031D61214D}"/>
              </a:ext>
            </a:extLst>
          </p:cNvPr>
          <p:cNvCxnSpPr>
            <a:cxnSpLocks/>
            <a:endCxn id="33" idx="3"/>
          </p:cNvCxnSpPr>
          <p:nvPr/>
        </p:nvCxnSpPr>
        <p:spPr>
          <a:xfrm flipH="1">
            <a:off x="5164111" y="3312422"/>
            <a:ext cx="459208" cy="7737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F3D74C01-C448-EE4E-A0A6-DD62ECD7037C}"/>
              </a:ext>
            </a:extLst>
          </p:cNvPr>
          <p:cNvCxnSpPr>
            <a:cxnSpLocks/>
          </p:cNvCxnSpPr>
          <p:nvPr/>
        </p:nvCxnSpPr>
        <p:spPr>
          <a:xfrm flipH="1" flipV="1">
            <a:off x="4510789" y="2997602"/>
            <a:ext cx="1073048" cy="2083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FFE6C278-F378-9045-B79B-A05A64BCC2E9}"/>
              </a:ext>
            </a:extLst>
          </p:cNvPr>
          <p:cNvCxnSpPr>
            <a:cxnSpLocks/>
          </p:cNvCxnSpPr>
          <p:nvPr/>
        </p:nvCxnSpPr>
        <p:spPr>
          <a:xfrm flipV="1">
            <a:off x="8072203" y="3029352"/>
            <a:ext cx="296787" cy="3001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9" name="TextBox 68">
            <a:extLst>
              <a:ext uri="{FF2B5EF4-FFF2-40B4-BE49-F238E27FC236}">
                <a16:creationId xmlns:a16="http://schemas.microsoft.com/office/drawing/2014/main" id="{67989DA6-6AD4-FA41-9FEE-747D5886B140}"/>
              </a:ext>
            </a:extLst>
          </p:cNvPr>
          <p:cNvSpPr txBox="1"/>
          <p:nvPr/>
        </p:nvSpPr>
        <p:spPr>
          <a:xfrm>
            <a:off x="8386791" y="2833692"/>
            <a:ext cx="577240" cy="2585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rgbClr val="FF0000"/>
                </a:solidFill>
              </a:rPr>
              <a:t>Stairs</a:t>
            </a:r>
          </a:p>
        </p:txBody>
      </p:sp>
    </p:spTree>
    <p:extLst>
      <p:ext uri="{BB962C8B-B14F-4D97-AF65-F5344CB8AC3E}">
        <p14:creationId xmlns:p14="http://schemas.microsoft.com/office/powerpoint/2010/main" val="1354448726"/>
      </p:ext>
    </p:extLst>
  </p:cSld>
  <p:clrMapOvr>
    <a:masterClrMapping/>
  </p:clrMapOvr>
  <p:transition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1" name="Text Box 3"/>
          <p:cNvSpPr txBox="1">
            <a:spLocks noChangeArrowheads="1"/>
          </p:cNvSpPr>
          <p:nvPr/>
        </p:nvSpPr>
        <p:spPr bwMode="auto">
          <a:xfrm>
            <a:off x="812800" y="1968401"/>
            <a:ext cx="6789738" cy="630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19063" indent="-119063" algn="l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Times" charset="0"/>
              </a:defRPr>
            </a:lvl1pPr>
            <a:lvl2pPr marL="347663" indent="-114300" algn="l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Times" charset="0"/>
              </a:defRPr>
            </a:lvl2pPr>
            <a:lvl3pPr marL="576263" indent="-114300" algn="l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Times" charset="0"/>
              </a:defRPr>
            </a:lvl3pPr>
            <a:lvl4pPr marL="690563" indent="114300" algn="l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Times" charset="0"/>
              </a:defRPr>
            </a:lvl4pPr>
            <a:lvl5pPr marL="919163" indent="114300" algn="l" eaLnBrk="0" hangingPunct="0">
              <a:spcBef>
                <a:spcPct val="0"/>
              </a:spcBef>
              <a:defRPr sz="2400">
                <a:solidFill>
                  <a:schemeClr val="tx1"/>
                </a:solidFill>
                <a:latin typeface="Times" charset="0"/>
              </a:defRPr>
            </a:lvl5pPr>
            <a:lvl6pPr marL="1376363" indent="114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6pPr>
            <a:lvl7pPr marL="1833563" indent="114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7pPr>
            <a:lvl8pPr marL="2290763" indent="114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8pPr>
            <a:lvl9pPr marL="2747963" indent="1143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</a:defRPr>
            </a:lvl9pPr>
          </a:lstStyle>
          <a:p>
            <a:pPr>
              <a:lnSpc>
                <a:spcPct val="100000"/>
              </a:lnSpc>
              <a:spcBef>
                <a:spcPct val="20000"/>
              </a:spcBef>
              <a:buClrTx/>
            </a:pPr>
            <a:endParaRPr lang="en-US" altLang="x-none" sz="1600">
              <a:latin typeface="Arial" charset="0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buClrTx/>
            </a:pPr>
            <a:endParaRPr lang="en-US" altLang="x-none" sz="1600" b="0">
              <a:latin typeface="Arial" charset="0"/>
            </a:endParaRPr>
          </a:p>
        </p:txBody>
      </p:sp>
      <p:sp>
        <p:nvSpPr>
          <p:cNvPr id="345106" name="Rectangle 18"/>
          <p:cNvSpPr>
            <a:spLocks noGrp="1" noChangeArrowheads="1"/>
          </p:cNvSpPr>
          <p:nvPr>
            <p:ph type="title"/>
          </p:nvPr>
        </p:nvSpPr>
        <p:spPr>
          <a:xfrm>
            <a:off x="628649" y="252250"/>
            <a:ext cx="7886700" cy="578069"/>
          </a:xfrm>
        </p:spPr>
        <p:txBody>
          <a:bodyPr/>
          <a:lstStyle/>
          <a:p>
            <a:r>
              <a:rPr lang="en-US" dirty="0" err="1"/>
              <a:t>Northaven</a:t>
            </a:r>
            <a:r>
              <a:rPr lang="en-US" dirty="0"/>
              <a:t> Church- 2</a:t>
            </a:r>
            <a:r>
              <a:rPr lang="en-US" baseline="30000" dirty="0"/>
              <a:t>nd</a:t>
            </a:r>
            <a:r>
              <a:rPr lang="en-US" dirty="0"/>
              <a:t> Floor Plan</a:t>
            </a:r>
            <a:endParaRPr lang="en-US" altLang="x-none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A3AC128-1B3D-7C4F-824F-815BEEB18E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457950" y="6411215"/>
            <a:ext cx="2057400" cy="365125"/>
          </a:xfrm>
        </p:spPr>
        <p:txBody>
          <a:bodyPr/>
          <a:lstStyle/>
          <a:p>
            <a:fld id="{E413F1CC-8F2B-F344-BFD7-9FA3014D212C}" type="slidenum">
              <a:rPr lang="en-US" smtClean="0"/>
              <a:t>8</a:t>
            </a:fld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CC5FCF6E-99A5-ED49-9300-3A17F28AFD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9666" y="676889"/>
            <a:ext cx="8781053" cy="5610117"/>
          </a:xfrm>
          <a:ln>
            <a:solidFill>
              <a:schemeClr val="bg1"/>
            </a:solidFill>
          </a:ln>
        </p:spPr>
      </p:pic>
      <p:sp>
        <p:nvSpPr>
          <p:cNvPr id="11" name="Frame 10">
            <a:extLst>
              <a:ext uri="{FF2B5EF4-FFF2-40B4-BE49-F238E27FC236}">
                <a16:creationId xmlns:a16="http://schemas.microsoft.com/office/drawing/2014/main" id="{98E62F75-EECB-8C49-9A90-5CEAFDBDD5CE}"/>
              </a:ext>
            </a:extLst>
          </p:cNvPr>
          <p:cNvSpPr/>
          <p:nvPr/>
        </p:nvSpPr>
        <p:spPr>
          <a:xfrm>
            <a:off x="2069431" y="3107623"/>
            <a:ext cx="1694459" cy="1389737"/>
          </a:xfrm>
          <a:prstGeom prst="frame">
            <a:avLst>
              <a:gd name="adj1" fmla="val 637"/>
            </a:avLst>
          </a:prstGeom>
          <a:solidFill>
            <a:schemeClr val="accent2"/>
          </a:solidFill>
          <a:ln w="3175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D4933D5-79B2-9749-AF7D-EEB53A14B068}"/>
              </a:ext>
            </a:extLst>
          </p:cNvPr>
          <p:cNvSpPr txBox="1"/>
          <p:nvPr/>
        </p:nvSpPr>
        <p:spPr>
          <a:xfrm>
            <a:off x="2125538" y="3344368"/>
            <a:ext cx="1533167" cy="480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>
                <a:solidFill>
                  <a:srgbClr val="FF0000"/>
                </a:solidFill>
              </a:rPr>
              <a:t>DCC Meeting Rooms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858C0F9-19B7-D842-BD14-75A8E84A9A5E}"/>
              </a:ext>
            </a:extLst>
          </p:cNvPr>
          <p:cNvSpPr txBox="1"/>
          <p:nvPr/>
        </p:nvSpPr>
        <p:spPr>
          <a:xfrm>
            <a:off x="3862205" y="2528601"/>
            <a:ext cx="577240" cy="2585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rgbClr val="FF0000"/>
                </a:solidFill>
              </a:rPr>
              <a:t>Stairs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BFD8117-DA2D-6745-BA9F-ED1A81EB480C}"/>
              </a:ext>
            </a:extLst>
          </p:cNvPr>
          <p:cNvSpPr txBox="1"/>
          <p:nvPr/>
        </p:nvSpPr>
        <p:spPr>
          <a:xfrm>
            <a:off x="8025727" y="2542351"/>
            <a:ext cx="577240" cy="2585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rgbClr val="FF0000"/>
                </a:solidFill>
              </a:rPr>
              <a:t>Stairs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48E1BD2-3B56-384C-B88C-35A9BB690114}"/>
              </a:ext>
            </a:extLst>
          </p:cNvPr>
          <p:cNvSpPr txBox="1"/>
          <p:nvPr/>
        </p:nvSpPr>
        <p:spPr>
          <a:xfrm>
            <a:off x="4141725" y="1069328"/>
            <a:ext cx="918413" cy="2585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rgbClr val="FF0000"/>
                </a:solidFill>
              </a:rPr>
              <a:t>Restrooms</a:t>
            </a: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FF1F23C-C7B4-9C4D-9F7C-98CCE9F42E2F}"/>
              </a:ext>
            </a:extLst>
          </p:cNvPr>
          <p:cNvCxnSpPr>
            <a:cxnSpLocks/>
          </p:cNvCxnSpPr>
          <p:nvPr/>
        </p:nvCxnSpPr>
        <p:spPr>
          <a:xfrm flipH="1">
            <a:off x="4276367" y="1327860"/>
            <a:ext cx="309382" cy="378173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D1932D8-AF24-854F-B15F-FB39E92B483E}"/>
              </a:ext>
            </a:extLst>
          </p:cNvPr>
          <p:cNvCxnSpPr>
            <a:cxnSpLocks/>
            <a:stCxn id="19" idx="2"/>
          </p:cNvCxnSpPr>
          <p:nvPr/>
        </p:nvCxnSpPr>
        <p:spPr>
          <a:xfrm flipH="1">
            <a:off x="4276370" y="1327859"/>
            <a:ext cx="324562" cy="107256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3AB8BE20-55AE-A149-9DED-CEB6B09813CC}"/>
              </a:ext>
            </a:extLst>
          </p:cNvPr>
          <p:cNvSpPr txBox="1"/>
          <p:nvPr/>
        </p:nvSpPr>
        <p:spPr>
          <a:xfrm>
            <a:off x="4585749" y="2925391"/>
            <a:ext cx="876064" cy="4247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rgbClr val="FF0000"/>
                </a:solidFill>
              </a:rPr>
              <a:t>Print Display</a:t>
            </a:r>
          </a:p>
        </p:txBody>
      </p:sp>
      <p:sp>
        <p:nvSpPr>
          <p:cNvPr id="33" name="Frame 32">
            <a:extLst>
              <a:ext uri="{FF2B5EF4-FFF2-40B4-BE49-F238E27FC236}">
                <a16:creationId xmlns:a16="http://schemas.microsoft.com/office/drawing/2014/main" id="{37C7ABB4-9762-5445-9323-714597E82D93}"/>
              </a:ext>
            </a:extLst>
          </p:cNvPr>
          <p:cNvSpPr/>
          <p:nvPr/>
        </p:nvSpPr>
        <p:spPr>
          <a:xfrm>
            <a:off x="3975973" y="3107622"/>
            <a:ext cx="376021" cy="331129"/>
          </a:xfrm>
          <a:prstGeom prst="frame">
            <a:avLst>
              <a:gd name="adj1" fmla="val 637"/>
            </a:avLst>
          </a:prstGeom>
          <a:solidFill>
            <a:schemeClr val="accent2"/>
          </a:solidFill>
          <a:ln w="6350" cmpd="sng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40FE65C-AF08-494A-9951-9E02D5A07E3F}"/>
              </a:ext>
            </a:extLst>
          </p:cNvPr>
          <p:cNvSpPr txBox="1"/>
          <p:nvPr/>
        </p:nvSpPr>
        <p:spPr>
          <a:xfrm>
            <a:off x="7350744" y="1057620"/>
            <a:ext cx="555124" cy="2585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rgbClr val="FF0000"/>
                </a:solidFill>
              </a:rPr>
              <a:t>North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31538355-5585-4D4B-B4CC-8B8263120AEA}"/>
              </a:ext>
            </a:extLst>
          </p:cNvPr>
          <p:cNvCxnSpPr>
            <a:cxnSpLocks/>
          </p:cNvCxnSpPr>
          <p:nvPr/>
        </p:nvCxnSpPr>
        <p:spPr>
          <a:xfrm>
            <a:off x="7937500" y="1186886"/>
            <a:ext cx="641350" cy="0"/>
          </a:xfrm>
          <a:prstGeom prst="straightConnector1">
            <a:avLst/>
          </a:prstGeom>
          <a:ln w="349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9AB10EAF-F513-9540-A630-43E1DD809FA9}"/>
              </a:ext>
            </a:extLst>
          </p:cNvPr>
          <p:cNvSpPr txBox="1"/>
          <p:nvPr/>
        </p:nvSpPr>
        <p:spPr>
          <a:xfrm>
            <a:off x="1756730" y="3999688"/>
            <a:ext cx="1533167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dirty="0">
                <a:solidFill>
                  <a:srgbClr val="FF0000"/>
                </a:solidFill>
              </a:rPr>
              <a:t>Training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56E605-0D12-8342-9A81-EAFFCD616BBC}"/>
              </a:ext>
            </a:extLst>
          </p:cNvPr>
          <p:cNvSpPr txBox="1"/>
          <p:nvPr/>
        </p:nvSpPr>
        <p:spPr>
          <a:xfrm>
            <a:off x="2563709" y="2856800"/>
            <a:ext cx="1286993" cy="2585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1200" b="0" dirty="0">
                <a:solidFill>
                  <a:srgbClr val="FF0000"/>
                </a:solidFill>
              </a:rPr>
              <a:t>Print Display</a:t>
            </a:r>
          </a:p>
        </p:txBody>
      </p:sp>
    </p:spTree>
    <p:extLst>
      <p:ext uri="{BB962C8B-B14F-4D97-AF65-F5344CB8AC3E}">
        <p14:creationId xmlns:p14="http://schemas.microsoft.com/office/powerpoint/2010/main" val="2480789827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ABE120-9993-5D4B-B0EF-12B6858DA3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Moving of DCC Equipment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6685FC-17C3-CF44-A1D1-53659EBAE0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Desired moving days (awaiting response from </a:t>
            </a:r>
            <a:r>
              <a:rPr lang="en-US" dirty="0" err="1"/>
              <a:t>Northaven</a:t>
            </a:r>
            <a:r>
              <a:rPr lang="en-US" dirty="0"/>
              <a:t> Church)</a:t>
            </a:r>
          </a:p>
          <a:p>
            <a:pPr lvl="1"/>
            <a:r>
              <a:rPr lang="en-US" dirty="0"/>
              <a:t>Wednesday, Dec. 13</a:t>
            </a:r>
          </a:p>
          <a:p>
            <a:pPr lvl="1"/>
            <a:r>
              <a:rPr lang="en-US" dirty="0"/>
              <a:t>Thursday, Dec. 14</a:t>
            </a:r>
          </a:p>
          <a:p>
            <a:pPr lvl="1"/>
            <a:r>
              <a:rPr lang="en-US" dirty="0"/>
              <a:t>Friday, Dec. 15</a:t>
            </a:r>
          </a:p>
          <a:p>
            <a:r>
              <a:rPr lang="en-US" dirty="0"/>
              <a:t>Utility trailer to be used to transport equipment from CSI</a:t>
            </a:r>
          </a:p>
          <a:p>
            <a:pPr lvl="1"/>
            <a:r>
              <a:rPr lang="en-US" dirty="0"/>
              <a:t>A/V cabinet</a:t>
            </a:r>
          </a:p>
          <a:p>
            <a:pPr lvl="1"/>
            <a:r>
              <a:rPr lang="en-US" dirty="0"/>
              <a:t>Cart and storage bins for print display stands</a:t>
            </a:r>
          </a:p>
          <a:p>
            <a:pPr lvl="1"/>
            <a:r>
              <a:rPr lang="en-US" dirty="0"/>
              <a:t>Library Cart and materials</a:t>
            </a:r>
          </a:p>
          <a:p>
            <a:pPr lvl="1"/>
            <a:r>
              <a:rPr lang="en-US" dirty="0"/>
              <a:t>Miscellaneous other items</a:t>
            </a:r>
          </a:p>
          <a:p>
            <a:r>
              <a:rPr lang="en-US" dirty="0"/>
              <a:t>Volunteers: Stephen Evans, Dennis </a:t>
            </a:r>
            <a:r>
              <a:rPr lang="en-US" dirty="0" err="1"/>
              <a:t>Fritsche</a:t>
            </a:r>
            <a:r>
              <a:rPr lang="en-US" dirty="0"/>
              <a:t>, Jerry Martin, Robert Shafer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07F522-1DB0-5E44-AF83-8FD9D3C09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13F1CC-8F2B-F344-BFD7-9FA3014D212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05811"/>
      </p:ext>
    </p:extLst>
  </p:cSld>
  <p:clrMapOvr>
    <a:masterClrMapping/>
  </p:clrMapOvr>
  <p:transition>
    <p:wipe dir="r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H Powerpoint-template.potx" id="{CDB06B42-86F7-C44B-A791-CE4654C40093}" vid="{BAC15F2C-B942-CB45-864D-882B64EF2230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766</TotalTime>
  <Words>396</Words>
  <Application>Microsoft Macintosh PowerPoint</Application>
  <PresentationFormat>On-screen Show (4:3)</PresentationFormat>
  <Paragraphs>86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Times</vt:lpstr>
      <vt:lpstr>Times New Roman</vt:lpstr>
      <vt:lpstr>Office Theme</vt:lpstr>
      <vt:lpstr>New Meeting Facility Northaven Church Transition</vt:lpstr>
      <vt:lpstr>Agenda</vt:lpstr>
      <vt:lpstr>Northaven Church</vt:lpstr>
      <vt:lpstr>Farewell to Congregation Shearith Israel</vt:lpstr>
      <vt:lpstr>Northaven Church- Meeting Facilities</vt:lpstr>
      <vt:lpstr>Northaven Church- Meeting Facilities (cont.)</vt:lpstr>
      <vt:lpstr> Northaven Church-   1st Floor Plan</vt:lpstr>
      <vt:lpstr>Northaven Church- 2nd Floor Plan</vt:lpstr>
      <vt:lpstr>Moving of DCC Equipment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creator>Donald Haig</dc:creator>
  <dc:description>This presentation contains information proprietary to Oracle Corporation</dc:description>
  <cp:lastModifiedBy>Donald Haig</cp:lastModifiedBy>
  <cp:revision>90</cp:revision>
  <cp:lastPrinted>2006-02-05T23:07:35Z</cp:lastPrinted>
  <dcterms:created xsi:type="dcterms:W3CDTF">2023-09-18T15:13:47Z</dcterms:created>
  <dcterms:modified xsi:type="dcterms:W3CDTF">2023-12-15T21:58:51Z</dcterms:modified>
</cp:coreProperties>
</file>