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25" r:id="rId2"/>
    <p:sldId id="319" r:id="rId3"/>
    <p:sldId id="491" r:id="rId4"/>
    <p:sldId id="368" r:id="rId5"/>
    <p:sldId id="487" r:id="rId6"/>
    <p:sldId id="483" r:id="rId7"/>
    <p:sldId id="488" r:id="rId8"/>
    <p:sldId id="481" r:id="rId9"/>
    <p:sldId id="489" r:id="rId10"/>
    <p:sldId id="490" r:id="rId11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5">
          <p15:clr>
            <a:srgbClr val="A4A3A4"/>
          </p15:clr>
        </p15:guide>
        <p15:guide id="2" orient="horz" pos="2733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3520">
          <p15:clr>
            <a:srgbClr val="A4A3A4"/>
          </p15:clr>
        </p15:guide>
        <p15:guide id="7" orient="horz" pos="768">
          <p15:clr>
            <a:srgbClr val="A4A3A4"/>
          </p15:clr>
        </p15:guide>
        <p15:guide id="8" orient="horz" pos="3355">
          <p15:clr>
            <a:srgbClr val="A4A3A4"/>
          </p15:clr>
        </p15:guide>
        <p15:guide id="9" pos="5504">
          <p15:clr>
            <a:srgbClr val="A4A3A4"/>
          </p15:clr>
        </p15:guide>
        <p15:guide id="10" pos="4940">
          <p15:clr>
            <a:srgbClr val="A4A3A4"/>
          </p15:clr>
        </p15:guide>
        <p15:guide id="11" pos="568">
          <p15:clr>
            <a:srgbClr val="A4A3A4"/>
          </p15:clr>
        </p15:guide>
        <p15:guide id="12" pos="3696">
          <p15:clr>
            <a:srgbClr val="A4A3A4"/>
          </p15:clr>
        </p15:guide>
        <p15:guide id="13" pos="9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58B"/>
    <a:srgbClr val="545F75"/>
    <a:srgbClr val="B8B8B8"/>
    <a:srgbClr val="663300"/>
    <a:srgbClr val="660066"/>
    <a:srgbClr val="006699"/>
    <a:srgbClr val="66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 autoAdjust="0"/>
    <p:restoredTop sz="94660"/>
  </p:normalViewPr>
  <p:slideViewPr>
    <p:cSldViewPr snapToGrid="0">
      <p:cViewPr varScale="1">
        <p:scale>
          <a:sx n="222" d="100"/>
          <a:sy n="222" d="100"/>
        </p:scale>
        <p:origin x="2672" y="200"/>
      </p:cViewPr>
      <p:guideLst>
        <p:guide orient="horz" pos="3885"/>
        <p:guide orient="horz" pos="2733"/>
        <p:guide orient="horz"/>
        <p:guide orient="horz" pos="576"/>
        <p:guide orient="horz" pos="1490"/>
        <p:guide orient="horz" pos="3520"/>
        <p:guide orient="horz" pos="768"/>
        <p:guide orient="horz" pos="3355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6"/>
    </p:cViewPr>
  </p:sorterViewPr>
  <p:notesViewPr>
    <p:cSldViewPr snapToGrid="0">
      <p:cViewPr varScale="1">
        <p:scale>
          <a:sx n="130" d="100"/>
          <a:sy n="130" d="100"/>
        </p:scale>
        <p:origin x="-38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fld id="{3009DAAB-3D87-894B-9E17-3DD3E6D0595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endParaRPr lang="en-US" altLang="x-non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fld id="{53C00059-74EB-6C42-AB0C-DD1F423B63D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fontAlgn="base">
      <a:spcBef>
        <a:spcPct val="30000"/>
      </a:spcBef>
      <a:spcAft>
        <a:spcPct val="0"/>
      </a:spcAft>
      <a:buSzPct val="100000"/>
      <a:buFont typeface="Times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fontAlgn="base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F9BA-BA51-7D4E-81AB-2C0A6816AA95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1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x-none" sz="1400">
                <a:solidFill>
                  <a:srgbClr val="000000"/>
                </a:solidFill>
              </a:rPr>
              <a:t>&lt;Insert Picture Here&gt;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CCB7-9966-A04C-AA5D-D8D6F9D05C6F}" type="datetime1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57C1-8EA2-A143-AE14-50C5765F86BB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BC57-9ACB-194E-894B-ED3B436A2F84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7363-C52D-F441-A703-E9529D76B3FD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77A3-F32C-7842-8E36-75C900175786}" type="datetime1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156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0DB8-C279-684A-99F9-7BC0C90E3C23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0939-4AE8-F040-9EAB-079736317C32}" type="datetime1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DB22-4824-1D4D-80DD-9C795843E7C6}" type="datetime1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35F1-C3E1-EF43-A667-B9943C2F05F9}" type="datetime1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2F8F-69B4-C043-937F-BE383985BE63}" type="datetime1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5370-367E-6A4B-954F-83BF60F8A20F}" type="datetime1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1686-A164-A044-B50A-44329CDC41DE}" type="datetime1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F1CC-8F2B-F344-BFD7-9FA3014D21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0" descr="Oracle WHI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311899"/>
            <a:ext cx="9144000" cy="889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33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726252" y="3765235"/>
            <a:ext cx="7772400" cy="860425"/>
          </a:xfrm>
        </p:spPr>
        <p:txBody>
          <a:bodyPr>
            <a:noAutofit/>
          </a:bodyPr>
          <a:lstStyle/>
          <a:p>
            <a:r>
              <a:rPr lang="en-US" altLang="x-none" sz="4400" b="1" dirty="0"/>
              <a:t>New Meeting Facility</a:t>
            </a:r>
            <a:br>
              <a:rPr lang="en-US" altLang="x-none" sz="4400" b="1" dirty="0"/>
            </a:br>
            <a:r>
              <a:rPr lang="en-US" altLang="x-none" sz="4400" b="1" dirty="0" err="1"/>
              <a:t>Northaven</a:t>
            </a:r>
            <a:r>
              <a:rPr lang="en-US" altLang="x-none" sz="4400" b="1" dirty="0"/>
              <a:t> Church</a:t>
            </a:r>
            <a:br>
              <a:rPr lang="en-US" altLang="x-none" sz="4400" b="1" dirty="0"/>
            </a:br>
            <a:r>
              <a:rPr lang="en-US" altLang="x-none" sz="4400" b="1" dirty="0"/>
              <a:t>Transition</a:t>
            </a:r>
          </a:p>
        </p:txBody>
      </p:sp>
      <p:sp>
        <p:nvSpPr>
          <p:cNvPr id="293934" name="Rectangle 46"/>
          <p:cNvSpPr>
            <a:spLocks noGrp="1" noChangeArrowheads="1"/>
          </p:cNvSpPr>
          <p:nvPr>
            <p:ph type="subTitle" idx="1"/>
          </p:nvPr>
        </p:nvSpPr>
        <p:spPr>
          <a:xfrm>
            <a:off x="1365234" y="5347749"/>
            <a:ext cx="6400800" cy="762000"/>
          </a:xfrm>
        </p:spPr>
        <p:txBody>
          <a:bodyPr>
            <a:noAutofit/>
          </a:bodyPr>
          <a:lstStyle/>
          <a:p>
            <a:r>
              <a:rPr lang="en-US" altLang="x-none" sz="2400" dirty="0"/>
              <a:t>Don Haig</a:t>
            </a:r>
          </a:p>
          <a:p>
            <a:r>
              <a:rPr lang="en-US" altLang="x-none" sz="2400" dirty="0"/>
              <a:t>12/12/23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B772C-505B-7244-9E17-B67877C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74076-F2C1-CA4B-8F1B-88E872B0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31546"/>
            <a:ext cx="8890000" cy="1587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90A39-1D3E-0345-A544-6BCD2C5B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D480E-9616-FA40-9524-B699708B1350}"/>
              </a:ext>
            </a:extLst>
          </p:cNvPr>
          <p:cNvGrpSpPr/>
          <p:nvPr/>
        </p:nvGrpSpPr>
        <p:grpSpPr>
          <a:xfrm>
            <a:off x="1600200" y="725424"/>
            <a:ext cx="5524500" cy="5636739"/>
            <a:chOff x="1600200" y="533400"/>
            <a:chExt cx="5524500" cy="5636739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FE999D4-16E0-6A47-BC32-9AF7C06F4B10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810000" y="2667000"/>
              <a:ext cx="3314700" cy="3503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buClrTx/>
              </a:pPr>
              <a:r>
                <a:rPr lang="en-US" altLang="en-US" sz="27700" i="1">
                  <a:latin typeface="Times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A8BE0EA3-9F36-EB40-9E11-323155F29BC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600200" y="533400"/>
              <a:ext cx="3314700" cy="3503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buClrTx/>
              </a:pPr>
              <a:r>
                <a:rPr lang="en-US" altLang="en-US" sz="27700" i="1" dirty="0">
                  <a:latin typeface="Times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0E54DAD-B154-E64E-9190-07717EB6902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914650" y="1828800"/>
              <a:ext cx="3314700" cy="3503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buClrTx/>
              </a:pPr>
              <a:r>
                <a:rPr lang="en-US" altLang="en-US" sz="27700" i="1" dirty="0">
                  <a:solidFill>
                    <a:schemeClr val="bg1">
                      <a:lumMod val="75000"/>
                    </a:schemeClr>
                  </a:solidFill>
                  <a:latin typeface="Times" panose="02020603050405020304" pitchFamily="18" charset="0"/>
                  <a:cs typeface="Times New Roman" panose="02020603050405020304" pitchFamily="18" charset="0"/>
                </a:rPr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78651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69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Agenda</a:t>
            </a:r>
          </a:p>
        </p:txBody>
      </p:sp>
      <p:sp>
        <p:nvSpPr>
          <p:cNvPr id="281670" name="Rectangle 7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Farewell to Congregation </a:t>
            </a:r>
            <a:r>
              <a:rPr lang="en-US" altLang="x-none" dirty="0" err="1"/>
              <a:t>Shearith</a:t>
            </a:r>
            <a:r>
              <a:rPr lang="en-US" altLang="x-none" dirty="0"/>
              <a:t> Israel</a:t>
            </a:r>
          </a:p>
          <a:p>
            <a:r>
              <a:rPr lang="en-US" altLang="x-none" dirty="0" err="1"/>
              <a:t>Northaven</a:t>
            </a:r>
            <a:r>
              <a:rPr lang="en-US" altLang="x-none" dirty="0"/>
              <a:t> Church Facilities Overview</a:t>
            </a:r>
          </a:p>
          <a:p>
            <a:pPr lvl="1"/>
            <a:r>
              <a:rPr lang="en-US" altLang="x-none" dirty="0"/>
              <a:t>Parking</a:t>
            </a:r>
          </a:p>
          <a:p>
            <a:pPr lvl="1"/>
            <a:r>
              <a:rPr lang="en-US" altLang="x-none" dirty="0"/>
              <a:t>Building Access</a:t>
            </a:r>
          </a:p>
          <a:p>
            <a:pPr lvl="1"/>
            <a:r>
              <a:rPr lang="en-US" altLang="x-none" dirty="0"/>
              <a:t>1</a:t>
            </a:r>
            <a:r>
              <a:rPr lang="en-US" altLang="x-none" baseline="30000" dirty="0"/>
              <a:t>st</a:t>
            </a:r>
            <a:r>
              <a:rPr lang="en-US" altLang="x-none" dirty="0"/>
              <a:t> Floor Plan</a:t>
            </a:r>
          </a:p>
          <a:p>
            <a:pPr lvl="1"/>
            <a:r>
              <a:rPr lang="en-US" altLang="x-none" dirty="0"/>
              <a:t>2</a:t>
            </a:r>
            <a:r>
              <a:rPr lang="en-US" altLang="x-none" baseline="30000" dirty="0"/>
              <a:t>nd</a:t>
            </a:r>
            <a:r>
              <a:rPr lang="en-US" altLang="x-none" dirty="0"/>
              <a:t> Floor Plan</a:t>
            </a:r>
          </a:p>
          <a:p>
            <a:r>
              <a:rPr lang="en-US" altLang="x-none" dirty="0"/>
              <a:t>Moving Plan</a:t>
            </a:r>
          </a:p>
          <a:p>
            <a:r>
              <a:rPr lang="en-US" altLang="x-none" dirty="0"/>
              <a:t>Q &amp; A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806E2-7EBE-2C4F-B44E-E49A6716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FB62-7411-024D-8780-35A1215B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983"/>
            <a:ext cx="7886700" cy="567562"/>
          </a:xfrm>
        </p:spPr>
        <p:txBody>
          <a:bodyPr/>
          <a:lstStyle/>
          <a:p>
            <a:r>
              <a:rPr lang="en-US" dirty="0" err="1"/>
              <a:t>Northaven</a:t>
            </a:r>
            <a:r>
              <a:rPr lang="en-US" dirty="0"/>
              <a:t> Church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092C7-590B-0D4B-AEB7-FD23A967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3</a:t>
            </a:fld>
            <a:endParaRPr lang="en-US"/>
          </a:p>
        </p:txBody>
      </p:sp>
      <p:pic>
        <p:nvPicPr>
          <p:cNvPr id="2054" name="Picture 6" descr="Northaven UMC Dallas Building on a sunny day">
            <a:extLst>
              <a:ext uri="{FF2B5EF4-FFF2-40B4-BE49-F238E27FC236}">
                <a16:creationId xmlns:a16="http://schemas.microsoft.com/office/drawing/2014/main" id="{0C81154C-575D-774A-8E8D-2ADB0557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55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6022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9063" indent="-119063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3476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5762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6905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9191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13763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18335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22907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27479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 b="0">
              <a:latin typeface="Arial" charset="0"/>
            </a:endParaRPr>
          </a:p>
        </p:txBody>
      </p:sp>
      <p:sp>
        <p:nvSpPr>
          <p:cNvPr id="345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Farewell to Congregation </a:t>
            </a:r>
            <a:r>
              <a:rPr lang="en-US" altLang="x-none" dirty="0" err="1"/>
              <a:t>Shearith</a:t>
            </a:r>
            <a:r>
              <a:rPr lang="en-US" altLang="x-none" dirty="0"/>
              <a:t> Israel</a:t>
            </a:r>
          </a:p>
        </p:txBody>
      </p:sp>
      <p:sp>
        <p:nvSpPr>
          <p:cNvPr id="345107" name="Rectangle 19"/>
          <p:cNvSpPr>
            <a:spLocks noGrp="1" noChangeArrowheads="1"/>
          </p:cNvSpPr>
          <p:nvPr>
            <p:ph idx="1"/>
          </p:nvPr>
        </p:nvSpPr>
        <p:spPr>
          <a:xfrm>
            <a:off x="628650" y="1692160"/>
            <a:ext cx="7886700" cy="4716025"/>
          </a:xfrm>
        </p:spPr>
        <p:txBody>
          <a:bodyPr>
            <a:normAutofit/>
          </a:bodyPr>
          <a:lstStyle/>
          <a:p>
            <a:r>
              <a:rPr lang="en-US" altLang="x-none" sz="1900" dirty="0"/>
              <a:t>Congregation </a:t>
            </a:r>
            <a:r>
              <a:rPr lang="en-US" altLang="x-none" sz="1900" dirty="0" err="1"/>
              <a:t>Shearith</a:t>
            </a:r>
            <a:r>
              <a:rPr lang="en-US" altLang="x-none" sz="1900" dirty="0"/>
              <a:t> Israel (CSI) has been an excellent host facility for meetings of the Dallas Camera Club</a:t>
            </a:r>
          </a:p>
          <a:p>
            <a:r>
              <a:rPr lang="en-US" altLang="x-none" sz="1900" dirty="0"/>
              <a:t>The CSI meeting facilities and services set a high standard, difficult to duplicate</a:t>
            </a:r>
          </a:p>
          <a:p>
            <a:r>
              <a:rPr lang="en-US" altLang="x-none" sz="1900" dirty="0"/>
              <a:t>CSI has been very generous and flexible in its relationship with DCC</a:t>
            </a:r>
          </a:p>
          <a:p>
            <a:pPr lvl="1"/>
            <a:r>
              <a:rPr lang="en-US" altLang="x-none" sz="1700" dirty="0"/>
              <a:t>Staff always welcoming and helpful</a:t>
            </a:r>
          </a:p>
          <a:p>
            <a:pPr lvl="1"/>
            <a:r>
              <a:rPr lang="en-US" altLang="x-none" sz="1700" dirty="0"/>
              <a:t>Use of storage space and lobby</a:t>
            </a:r>
          </a:p>
          <a:p>
            <a:pPr lvl="1"/>
            <a:r>
              <a:rPr lang="en-US" altLang="x-none" sz="1700" dirty="0"/>
              <a:t>No rent charged during the pandemic</a:t>
            </a:r>
          </a:p>
          <a:p>
            <a:pPr lvl="1"/>
            <a:r>
              <a:rPr lang="en-US" altLang="x-none" sz="1700" dirty="0"/>
              <a:t>Additional spaces for training as needed</a:t>
            </a:r>
          </a:p>
          <a:p>
            <a:pPr lvl="1"/>
            <a:endParaRPr lang="en-US" altLang="x-none" dirty="0"/>
          </a:p>
          <a:p>
            <a:pPr lvl="1"/>
            <a:endParaRPr lang="en-US" altLang="x-none" dirty="0"/>
          </a:p>
          <a:p>
            <a:pPr marL="342900" lvl="1" indent="0">
              <a:buNone/>
            </a:pPr>
            <a:endParaRPr lang="en-US" altLang="x-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3AAB4-E630-3D4F-8322-ABF0C477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DDBC-1EB3-4B4E-BC70-F0D4DF06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Northaven</a:t>
            </a:r>
            <a:r>
              <a:rPr lang="en-US" dirty="0"/>
              <a:t> Church- Meeting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F5AA-20B2-D54D-A16D-76FE1EE5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at 11211 Preston Road, Dallas TX 75230</a:t>
            </a:r>
          </a:p>
          <a:p>
            <a:pPr lvl="1"/>
            <a:r>
              <a:rPr lang="en-US" dirty="0"/>
              <a:t>Southwest corner of Preston &amp; </a:t>
            </a:r>
            <a:r>
              <a:rPr lang="en-US" dirty="0" err="1"/>
              <a:t>Northaven</a:t>
            </a:r>
            <a:r>
              <a:rPr lang="en-US" dirty="0"/>
              <a:t> Roads</a:t>
            </a:r>
          </a:p>
          <a:p>
            <a:r>
              <a:rPr lang="en-US" dirty="0"/>
              <a:t>https://</a:t>
            </a:r>
            <a:r>
              <a:rPr lang="en-US" dirty="0" err="1"/>
              <a:t>www.northaven.org</a:t>
            </a:r>
            <a:endParaRPr lang="en-US" dirty="0"/>
          </a:p>
          <a:p>
            <a:r>
              <a:rPr lang="en-US" dirty="0"/>
              <a:t>Parking lots on north and south sides of building</a:t>
            </a:r>
          </a:p>
          <a:p>
            <a:pPr lvl="1"/>
            <a:r>
              <a:rPr lang="en-US" u="sng" dirty="0"/>
              <a:t>North</a:t>
            </a:r>
            <a:r>
              <a:rPr lang="en-US" dirty="0"/>
              <a:t> parking lot should accommodate most DCC members cars</a:t>
            </a:r>
          </a:p>
          <a:p>
            <a:r>
              <a:rPr lang="en-US" dirty="0"/>
              <a:t>Building entry on NE corner of building</a:t>
            </a:r>
          </a:p>
          <a:p>
            <a:r>
              <a:rPr lang="en-US" dirty="0"/>
              <a:t>Do NOT try to enter from south side (location of pre-school)</a:t>
            </a:r>
          </a:p>
          <a:p>
            <a:r>
              <a:rPr lang="en-US" dirty="0"/>
              <a:t>Meeting Rooms 237 and 239</a:t>
            </a:r>
          </a:p>
          <a:p>
            <a:r>
              <a:rPr lang="en-US" dirty="0"/>
              <a:t>Elevator and two staircases available to access 2</a:t>
            </a:r>
            <a:r>
              <a:rPr lang="en-US" baseline="30000" dirty="0"/>
              <a:t>nd</a:t>
            </a:r>
            <a:r>
              <a:rPr lang="en-US" dirty="0"/>
              <a:t> floor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ABCFC-A41E-E441-BAA7-E80019E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6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812800" y="1919288"/>
            <a:ext cx="67897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9063" indent="-119063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3476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5762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6905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9191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13763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18335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22907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27479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 b="0">
              <a:latin typeface="Arial" charset="0"/>
            </a:endParaRPr>
          </a:p>
        </p:txBody>
      </p:sp>
      <p:sp>
        <p:nvSpPr>
          <p:cNvPr id="345106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Northaven</a:t>
            </a:r>
            <a:r>
              <a:rPr lang="en-US" dirty="0"/>
              <a:t> Church- Meeting Facilities </a:t>
            </a:r>
            <a:r>
              <a:rPr lang="en-US" altLang="x-none" dirty="0"/>
              <a:t>(cont.)</a:t>
            </a:r>
          </a:p>
        </p:txBody>
      </p:sp>
      <p:sp>
        <p:nvSpPr>
          <p:cNvPr id="345107" name="Rectangle 1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DCC Member access to building via north facing door at NE corner of building</a:t>
            </a:r>
          </a:p>
          <a:p>
            <a:pPr lvl="0"/>
            <a:r>
              <a:rPr lang="en-US" dirty="0"/>
              <a:t>Entry to building controlled by access codes to be issued to:</a:t>
            </a:r>
          </a:p>
          <a:p>
            <a:pPr lvl="1"/>
            <a:r>
              <a:rPr lang="en-US" dirty="0"/>
              <a:t>Jim Walsh- President</a:t>
            </a:r>
          </a:p>
          <a:p>
            <a:pPr lvl="1"/>
            <a:r>
              <a:rPr lang="en-US" dirty="0"/>
              <a:t>Dennis </a:t>
            </a:r>
            <a:r>
              <a:rPr lang="en-US" dirty="0" err="1"/>
              <a:t>Fritsche</a:t>
            </a:r>
            <a:r>
              <a:rPr lang="en-US" dirty="0"/>
              <a:t>- President-Elect</a:t>
            </a:r>
          </a:p>
          <a:p>
            <a:pPr lvl="1"/>
            <a:r>
              <a:rPr lang="en-US" dirty="0"/>
              <a:t>Sam Lucas- Competition Director</a:t>
            </a:r>
          </a:p>
          <a:p>
            <a:pPr lvl="1"/>
            <a:r>
              <a:rPr lang="en-US" dirty="0"/>
              <a:t>David Mann- Membership Director</a:t>
            </a:r>
          </a:p>
          <a:p>
            <a:pPr lvl="1"/>
            <a:r>
              <a:rPr lang="en-US" dirty="0"/>
              <a:t>Don Haig- House Manager</a:t>
            </a:r>
          </a:p>
          <a:p>
            <a:pPr lvl="0"/>
            <a:r>
              <a:rPr lang="en-US" dirty="0"/>
              <a:t>DCC Membership Director (David Mann or designee) will admit members at North Entry door</a:t>
            </a:r>
          </a:p>
          <a:p>
            <a:pPr lvl="0"/>
            <a:r>
              <a:rPr lang="en-US" dirty="0"/>
              <a:t>After entering building, follow curved hallway to elevator and stairways</a:t>
            </a:r>
          </a:p>
          <a:p>
            <a:pPr lvl="0"/>
            <a:r>
              <a:rPr lang="en-US" dirty="0"/>
              <a:t>Restrooms located on 1</a:t>
            </a:r>
            <a:r>
              <a:rPr lang="en-US" baseline="30000" dirty="0"/>
              <a:t>st</a:t>
            </a:r>
            <a:r>
              <a:rPr lang="en-US" dirty="0"/>
              <a:t> floor curved hallway and 2</a:t>
            </a:r>
            <a:r>
              <a:rPr lang="en-US" baseline="30000" dirty="0"/>
              <a:t>nd</a:t>
            </a:r>
            <a:r>
              <a:rPr lang="en-US" dirty="0"/>
              <a:t> floor near meeting rooms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47E2A-46BB-ED47-92C8-ECD050C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811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0AF1-68C0-9D42-911F-0FF08A96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Northaven</a:t>
            </a:r>
            <a:r>
              <a:rPr lang="en-US" dirty="0"/>
              <a:t> Church-   1</a:t>
            </a:r>
            <a:r>
              <a:rPr lang="en-US" baseline="30000" dirty="0"/>
              <a:t>st</a:t>
            </a:r>
            <a:r>
              <a:rPr lang="en-US" dirty="0"/>
              <a:t> Floor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251A2-6934-C840-86C0-9F7A7019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D82FC-E74B-9D46-A55A-90DA0D834D41}"/>
              </a:ext>
            </a:extLst>
          </p:cNvPr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A7C36-8F90-8A46-B5A7-958A742E08B4}"/>
              </a:ext>
            </a:extLst>
          </p:cNvPr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194FD86-AF23-6E43-86EA-C5827DF23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9" y="1250731"/>
            <a:ext cx="9052077" cy="50210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990843-33D2-1643-B5AC-2431A0CACB2D}"/>
              </a:ext>
            </a:extLst>
          </p:cNvPr>
          <p:cNvSpPr txBox="1"/>
          <p:nvPr/>
        </p:nvSpPr>
        <p:spPr>
          <a:xfrm>
            <a:off x="3673008" y="2845808"/>
            <a:ext cx="577240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Stairs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374E3-2A81-9D47-AC10-EBB95F21370A}"/>
              </a:ext>
            </a:extLst>
          </p:cNvPr>
          <p:cNvSpPr txBox="1"/>
          <p:nvPr/>
        </p:nvSpPr>
        <p:spPr>
          <a:xfrm>
            <a:off x="6574029" y="3992015"/>
            <a:ext cx="918413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Restrooms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6FE0E6-485E-DE46-A555-7535ED0286B3}"/>
              </a:ext>
            </a:extLst>
          </p:cNvPr>
          <p:cNvCxnSpPr>
            <a:cxnSpLocks/>
          </p:cNvCxnSpPr>
          <p:nvPr/>
        </p:nvCxnSpPr>
        <p:spPr>
          <a:xfrm flipH="1" flipV="1">
            <a:off x="8483984" y="3749927"/>
            <a:ext cx="56007" cy="333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AC2F8-D146-CB44-80B4-B0BD664B418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033236" y="3205969"/>
            <a:ext cx="453414" cy="786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2B65E3-CCF5-C749-9DCF-F686E4A6720E}"/>
              </a:ext>
            </a:extLst>
          </p:cNvPr>
          <p:cNvSpPr txBox="1"/>
          <p:nvPr/>
        </p:nvSpPr>
        <p:spPr>
          <a:xfrm>
            <a:off x="8101959" y="4741509"/>
            <a:ext cx="876064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North Entry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4C54E98-F401-B441-9340-B5D178D3EBB4}"/>
              </a:ext>
            </a:extLst>
          </p:cNvPr>
          <p:cNvSpPr/>
          <p:nvPr/>
        </p:nvSpPr>
        <p:spPr>
          <a:xfrm>
            <a:off x="3906123" y="3456273"/>
            <a:ext cx="376021" cy="331129"/>
          </a:xfrm>
          <a:prstGeom prst="frame">
            <a:avLst>
              <a:gd name="adj1" fmla="val 637"/>
            </a:avLst>
          </a:prstGeom>
          <a:solidFill>
            <a:schemeClr val="accent2"/>
          </a:solidFill>
          <a:ln w="63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07FC55-1CEE-B740-9F48-958D2222CD6F}"/>
              </a:ext>
            </a:extLst>
          </p:cNvPr>
          <p:cNvCxnSpPr>
            <a:cxnSpLocks/>
          </p:cNvCxnSpPr>
          <p:nvPr/>
        </p:nvCxnSpPr>
        <p:spPr>
          <a:xfrm flipH="1" flipV="1">
            <a:off x="6568237" y="3205969"/>
            <a:ext cx="487015" cy="780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45E23E-5219-E24C-922D-653C3050003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539991" y="4399613"/>
            <a:ext cx="38859" cy="341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6BB567-916D-EA4D-BE95-69D063CCB978}"/>
              </a:ext>
            </a:extLst>
          </p:cNvPr>
          <p:cNvSpPr txBox="1"/>
          <p:nvPr/>
        </p:nvSpPr>
        <p:spPr>
          <a:xfrm>
            <a:off x="7350744" y="1246251"/>
            <a:ext cx="555124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North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5A496C-D999-784E-91D7-1E60B13C9781}"/>
              </a:ext>
            </a:extLst>
          </p:cNvPr>
          <p:cNvCxnSpPr>
            <a:cxnSpLocks/>
          </p:cNvCxnSpPr>
          <p:nvPr/>
        </p:nvCxnSpPr>
        <p:spPr>
          <a:xfrm>
            <a:off x="7937500" y="1375517"/>
            <a:ext cx="64135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DA2C40-812E-0040-8C9A-8B946E30BCCC}"/>
              </a:ext>
            </a:extLst>
          </p:cNvPr>
          <p:cNvSpPr txBox="1"/>
          <p:nvPr/>
        </p:nvSpPr>
        <p:spPr>
          <a:xfrm>
            <a:off x="4417513" y="3260534"/>
            <a:ext cx="746598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Elevator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57309A-9FFF-2F45-99D6-8B710AB8829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094133" y="3389800"/>
            <a:ext cx="323380" cy="66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9A10C8D-2E27-594D-837D-EB91146753DC}"/>
              </a:ext>
            </a:extLst>
          </p:cNvPr>
          <p:cNvCxnSpPr>
            <a:cxnSpLocks/>
          </p:cNvCxnSpPr>
          <p:nvPr/>
        </p:nvCxnSpPr>
        <p:spPr>
          <a:xfrm flipH="1" flipV="1">
            <a:off x="7986525" y="3156658"/>
            <a:ext cx="294135" cy="25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9BB621-D721-D64A-B11E-DB8207645065}"/>
              </a:ext>
            </a:extLst>
          </p:cNvPr>
          <p:cNvCxnSpPr>
            <a:cxnSpLocks/>
          </p:cNvCxnSpPr>
          <p:nvPr/>
        </p:nvCxnSpPr>
        <p:spPr>
          <a:xfrm flipH="1" flipV="1">
            <a:off x="7150308" y="2835252"/>
            <a:ext cx="565417" cy="139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086958F-9E78-1542-A527-6488C3F8B36B}"/>
              </a:ext>
            </a:extLst>
          </p:cNvPr>
          <p:cNvCxnSpPr>
            <a:cxnSpLocks/>
          </p:cNvCxnSpPr>
          <p:nvPr/>
        </p:nvCxnSpPr>
        <p:spPr>
          <a:xfrm flipH="1">
            <a:off x="6445088" y="2845808"/>
            <a:ext cx="366657" cy="129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4013D7-17D9-254D-917C-C8DD2E5CFA6F}"/>
              </a:ext>
            </a:extLst>
          </p:cNvPr>
          <p:cNvCxnSpPr>
            <a:cxnSpLocks/>
          </p:cNvCxnSpPr>
          <p:nvPr/>
        </p:nvCxnSpPr>
        <p:spPr>
          <a:xfrm flipH="1">
            <a:off x="5800100" y="3059370"/>
            <a:ext cx="408437" cy="253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8BBFA6-DD22-5744-814E-62031D61214D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164111" y="3312422"/>
            <a:ext cx="459208" cy="77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3D74C01-C448-EE4E-A0A6-DD62ECD7037C}"/>
              </a:ext>
            </a:extLst>
          </p:cNvPr>
          <p:cNvCxnSpPr>
            <a:cxnSpLocks/>
          </p:cNvCxnSpPr>
          <p:nvPr/>
        </p:nvCxnSpPr>
        <p:spPr>
          <a:xfrm flipH="1" flipV="1">
            <a:off x="4510789" y="2997602"/>
            <a:ext cx="1073048" cy="208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FE6C278-F378-9045-B79B-A05A64BCC2E9}"/>
              </a:ext>
            </a:extLst>
          </p:cNvPr>
          <p:cNvCxnSpPr>
            <a:cxnSpLocks/>
          </p:cNvCxnSpPr>
          <p:nvPr/>
        </p:nvCxnSpPr>
        <p:spPr>
          <a:xfrm flipV="1">
            <a:off x="8072203" y="3029352"/>
            <a:ext cx="296787" cy="30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7989DA6-6AD4-FA41-9FEE-747D5886B140}"/>
              </a:ext>
            </a:extLst>
          </p:cNvPr>
          <p:cNvSpPr txBox="1"/>
          <p:nvPr/>
        </p:nvSpPr>
        <p:spPr>
          <a:xfrm>
            <a:off x="8386791" y="2833692"/>
            <a:ext cx="577240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Stairs</a:t>
            </a:r>
          </a:p>
        </p:txBody>
      </p:sp>
    </p:spTree>
    <p:extLst>
      <p:ext uri="{BB962C8B-B14F-4D97-AF65-F5344CB8AC3E}">
        <p14:creationId xmlns:p14="http://schemas.microsoft.com/office/powerpoint/2010/main" val="135444872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812800" y="1968401"/>
            <a:ext cx="67897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9063" indent="-119063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3476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576263" indent="-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6905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919163" indent="1143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13763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18335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22907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2747963" indent="114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</a:pPr>
            <a:endParaRPr lang="en-US" altLang="x-none" sz="1600" b="0">
              <a:latin typeface="Arial" charset="0"/>
            </a:endParaRPr>
          </a:p>
        </p:txBody>
      </p:sp>
      <p:sp>
        <p:nvSpPr>
          <p:cNvPr id="345106" name="Rectangle 18"/>
          <p:cNvSpPr>
            <a:spLocks noGrp="1" noChangeArrowheads="1"/>
          </p:cNvSpPr>
          <p:nvPr>
            <p:ph type="title"/>
          </p:nvPr>
        </p:nvSpPr>
        <p:spPr>
          <a:xfrm>
            <a:off x="628649" y="252250"/>
            <a:ext cx="7886700" cy="578069"/>
          </a:xfrm>
        </p:spPr>
        <p:txBody>
          <a:bodyPr/>
          <a:lstStyle/>
          <a:p>
            <a:r>
              <a:rPr lang="en-US" dirty="0" err="1"/>
              <a:t>Northaven</a:t>
            </a:r>
            <a:r>
              <a:rPr lang="en-US" dirty="0"/>
              <a:t> Church- 2</a:t>
            </a:r>
            <a:r>
              <a:rPr lang="en-US" baseline="30000" dirty="0"/>
              <a:t>nd</a:t>
            </a:r>
            <a:r>
              <a:rPr lang="en-US" dirty="0"/>
              <a:t> Floor Plan</a:t>
            </a:r>
            <a:endParaRPr lang="en-US" altLang="x-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AC128-1B3D-7C4F-824F-815BEEB1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1215"/>
            <a:ext cx="2057400" cy="365125"/>
          </a:xfrm>
        </p:spPr>
        <p:txBody>
          <a:bodyPr/>
          <a:lstStyle/>
          <a:p>
            <a:fld id="{E413F1CC-8F2B-F344-BFD7-9FA3014D212C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5FCF6E-99A5-ED49-9300-3A17F28AF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66" y="676889"/>
            <a:ext cx="8781053" cy="5610117"/>
          </a:xfrm>
          <a:ln>
            <a:solidFill>
              <a:schemeClr val="bg1"/>
            </a:solidFill>
          </a:ln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8E62F75-EECB-8C49-9A90-5CEAFDBDD5CE}"/>
              </a:ext>
            </a:extLst>
          </p:cNvPr>
          <p:cNvSpPr/>
          <p:nvPr/>
        </p:nvSpPr>
        <p:spPr>
          <a:xfrm>
            <a:off x="2069431" y="3107623"/>
            <a:ext cx="1694459" cy="1389737"/>
          </a:xfrm>
          <a:prstGeom prst="frame">
            <a:avLst>
              <a:gd name="adj1" fmla="val 637"/>
            </a:avLst>
          </a:prstGeom>
          <a:solidFill>
            <a:schemeClr val="accent2"/>
          </a:solidFill>
          <a:ln w="31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933D5-79B2-9749-AF7D-EEB53A14B068}"/>
              </a:ext>
            </a:extLst>
          </p:cNvPr>
          <p:cNvSpPr txBox="1"/>
          <p:nvPr/>
        </p:nvSpPr>
        <p:spPr>
          <a:xfrm>
            <a:off x="2125538" y="3344368"/>
            <a:ext cx="15331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0000"/>
                </a:solidFill>
              </a:rPr>
              <a:t>DCC Meeting Rooms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8C0F9-19B7-D842-BD14-75A8E84A9A5E}"/>
              </a:ext>
            </a:extLst>
          </p:cNvPr>
          <p:cNvSpPr txBox="1"/>
          <p:nvPr/>
        </p:nvSpPr>
        <p:spPr>
          <a:xfrm>
            <a:off x="3862205" y="2528601"/>
            <a:ext cx="577240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Stairs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FD8117-DA2D-6745-BA9F-ED1A81EB480C}"/>
              </a:ext>
            </a:extLst>
          </p:cNvPr>
          <p:cNvSpPr txBox="1"/>
          <p:nvPr/>
        </p:nvSpPr>
        <p:spPr>
          <a:xfrm>
            <a:off x="8025727" y="2542351"/>
            <a:ext cx="577240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Stairs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8E1BD2-3B56-384C-B88C-35A9BB690114}"/>
              </a:ext>
            </a:extLst>
          </p:cNvPr>
          <p:cNvSpPr txBox="1"/>
          <p:nvPr/>
        </p:nvSpPr>
        <p:spPr>
          <a:xfrm>
            <a:off x="4141725" y="1069328"/>
            <a:ext cx="918413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Restrooms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F1F23C-C7B4-9C4D-9F7C-98CCE9F42E2F}"/>
              </a:ext>
            </a:extLst>
          </p:cNvPr>
          <p:cNvCxnSpPr>
            <a:cxnSpLocks/>
          </p:cNvCxnSpPr>
          <p:nvPr/>
        </p:nvCxnSpPr>
        <p:spPr>
          <a:xfrm flipH="1">
            <a:off x="4276367" y="1327860"/>
            <a:ext cx="309382" cy="378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1932D8-AF24-854F-B15F-FB39E92B483E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4276370" y="1327859"/>
            <a:ext cx="324562" cy="1072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AB8BE20-55AE-A149-9DED-CEB6B09813CC}"/>
              </a:ext>
            </a:extLst>
          </p:cNvPr>
          <p:cNvSpPr txBox="1"/>
          <p:nvPr/>
        </p:nvSpPr>
        <p:spPr>
          <a:xfrm>
            <a:off x="4585749" y="2925391"/>
            <a:ext cx="876064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Print Display</a:t>
            </a: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37C7ABB4-9762-5445-9323-714597E82D93}"/>
              </a:ext>
            </a:extLst>
          </p:cNvPr>
          <p:cNvSpPr/>
          <p:nvPr/>
        </p:nvSpPr>
        <p:spPr>
          <a:xfrm>
            <a:off x="3975973" y="3107622"/>
            <a:ext cx="376021" cy="331129"/>
          </a:xfrm>
          <a:prstGeom prst="frame">
            <a:avLst>
              <a:gd name="adj1" fmla="val 637"/>
            </a:avLst>
          </a:prstGeom>
          <a:solidFill>
            <a:schemeClr val="accent2"/>
          </a:solidFill>
          <a:ln w="63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FE65C-AF08-494A-9951-9E02D5A07E3F}"/>
              </a:ext>
            </a:extLst>
          </p:cNvPr>
          <p:cNvSpPr txBox="1"/>
          <p:nvPr/>
        </p:nvSpPr>
        <p:spPr>
          <a:xfrm>
            <a:off x="7350744" y="1057620"/>
            <a:ext cx="555124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North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538355-5585-4D4B-B4CC-8B8263120AEA}"/>
              </a:ext>
            </a:extLst>
          </p:cNvPr>
          <p:cNvCxnSpPr>
            <a:cxnSpLocks/>
          </p:cNvCxnSpPr>
          <p:nvPr/>
        </p:nvCxnSpPr>
        <p:spPr>
          <a:xfrm>
            <a:off x="7937500" y="1186886"/>
            <a:ext cx="64135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B10EAF-F513-9540-A630-43E1DD809FA9}"/>
              </a:ext>
            </a:extLst>
          </p:cNvPr>
          <p:cNvSpPr txBox="1"/>
          <p:nvPr/>
        </p:nvSpPr>
        <p:spPr>
          <a:xfrm>
            <a:off x="1756730" y="3999688"/>
            <a:ext cx="15331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0000"/>
                </a:solidFill>
              </a:rPr>
              <a:t>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56E605-0D12-8342-9A81-EAFFCD616BBC}"/>
              </a:ext>
            </a:extLst>
          </p:cNvPr>
          <p:cNvSpPr txBox="1"/>
          <p:nvPr/>
        </p:nvSpPr>
        <p:spPr>
          <a:xfrm>
            <a:off x="2563709" y="2856800"/>
            <a:ext cx="1286993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Print Display</a:t>
            </a:r>
          </a:p>
        </p:txBody>
      </p:sp>
    </p:spTree>
    <p:extLst>
      <p:ext uri="{BB962C8B-B14F-4D97-AF65-F5344CB8AC3E}">
        <p14:creationId xmlns:p14="http://schemas.microsoft.com/office/powerpoint/2010/main" val="248078982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E120-9993-5D4B-B0EF-12B6858D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of DCC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85FC-17C3-CF44-A1D1-53659EBA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Desired moving days (awaiting response from </a:t>
            </a:r>
            <a:r>
              <a:rPr lang="en-US" dirty="0" err="1"/>
              <a:t>Northaven</a:t>
            </a:r>
            <a:r>
              <a:rPr lang="en-US" dirty="0"/>
              <a:t> Church)</a:t>
            </a:r>
          </a:p>
          <a:p>
            <a:pPr lvl="1"/>
            <a:r>
              <a:rPr lang="en-US" dirty="0"/>
              <a:t>Wednesday, Dec. 13</a:t>
            </a:r>
          </a:p>
          <a:p>
            <a:pPr lvl="1"/>
            <a:r>
              <a:rPr lang="en-US" dirty="0"/>
              <a:t>Thursday, Dec. 14</a:t>
            </a:r>
          </a:p>
          <a:p>
            <a:pPr lvl="1"/>
            <a:r>
              <a:rPr lang="en-US" dirty="0"/>
              <a:t>Friday, Dec. 15</a:t>
            </a:r>
          </a:p>
          <a:p>
            <a:r>
              <a:rPr lang="en-US" dirty="0"/>
              <a:t>Utility trailer to be used to transport equipment from CSI</a:t>
            </a:r>
          </a:p>
          <a:p>
            <a:pPr lvl="1"/>
            <a:r>
              <a:rPr lang="en-US" dirty="0"/>
              <a:t>A/V cabinet</a:t>
            </a:r>
          </a:p>
          <a:p>
            <a:pPr lvl="1"/>
            <a:r>
              <a:rPr lang="en-US" dirty="0"/>
              <a:t>Cart and storage bins for print display stands</a:t>
            </a:r>
          </a:p>
          <a:p>
            <a:pPr lvl="1"/>
            <a:r>
              <a:rPr lang="en-US" dirty="0"/>
              <a:t>Library Cart and materials</a:t>
            </a:r>
          </a:p>
          <a:p>
            <a:pPr lvl="1"/>
            <a:r>
              <a:rPr lang="en-US" dirty="0"/>
              <a:t>Miscellaneous other items</a:t>
            </a:r>
          </a:p>
          <a:p>
            <a:r>
              <a:rPr lang="en-US" dirty="0"/>
              <a:t>Volunteers: Stephen Evans, Dennis </a:t>
            </a:r>
            <a:r>
              <a:rPr lang="en-US" dirty="0" err="1"/>
              <a:t>Fritsche</a:t>
            </a:r>
            <a:r>
              <a:rPr lang="en-US" dirty="0"/>
              <a:t>, Jerry Martin, Robert Shafer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7F522-1DB0-5E44-AF83-8FD9D3C0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1CC-8F2B-F344-BFD7-9FA3014D2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81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 Powerpoint-template.potx" id="{CDB06B42-86F7-C44B-A791-CE4654C40093}" vid="{BAC15F2C-B942-CB45-864D-882B64EF223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396</Words>
  <Application>Microsoft Macintosh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Office Theme</vt:lpstr>
      <vt:lpstr>New Meeting Facility Northaven Church Transition</vt:lpstr>
      <vt:lpstr>Agenda</vt:lpstr>
      <vt:lpstr>Northaven Church</vt:lpstr>
      <vt:lpstr>Farewell to Congregation Shearith Israel</vt:lpstr>
      <vt:lpstr>Northaven Church- Meeting Facilities</vt:lpstr>
      <vt:lpstr>Northaven Church- Meeting Facilities (cont.)</vt:lpstr>
      <vt:lpstr> Northaven Church-   1st Floor Plan</vt:lpstr>
      <vt:lpstr>Northaven Church- 2nd Floor Plan</vt:lpstr>
      <vt:lpstr>Moving of DCC Equipment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Donald Haig</dc:creator>
  <dc:description>This presentation contains information proprietary to Oracle Corporation</dc:description>
  <cp:lastModifiedBy>Donald Haig</cp:lastModifiedBy>
  <cp:revision>90</cp:revision>
  <cp:lastPrinted>2006-02-05T23:07:35Z</cp:lastPrinted>
  <dcterms:created xsi:type="dcterms:W3CDTF">2023-09-18T15:13:47Z</dcterms:created>
  <dcterms:modified xsi:type="dcterms:W3CDTF">2023-12-15T21:58:51Z</dcterms:modified>
</cp:coreProperties>
</file>