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63" r:id="rId6"/>
    <p:sldId id="267" r:id="rId7"/>
    <p:sldId id="270" r:id="rId8"/>
    <p:sldId id="271" r:id="rId9"/>
    <p:sldId id="268" r:id="rId10"/>
    <p:sldId id="269" r:id="rId11"/>
    <p:sldId id="266" r:id="rId12"/>
    <p:sldId id="260" r:id="rId13"/>
    <p:sldId id="26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500" userDrawn="1">
          <p15:clr>
            <a:srgbClr val="A4A3A4"/>
          </p15:clr>
        </p15:guide>
        <p15:guide id="8" pos="49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FF00"/>
    <a:srgbClr val="F7F1E4"/>
    <a:srgbClr val="B8D3E8"/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84E427A-3D55-4303-BF80-6455036E1DE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5847" autoAdjust="0"/>
  </p:normalViewPr>
  <p:slideViewPr>
    <p:cSldViewPr snapToGrid="0" showGuides="1">
      <p:cViewPr varScale="1">
        <p:scale>
          <a:sx n="121" d="100"/>
          <a:sy n="121" d="100"/>
        </p:scale>
        <p:origin x="470" y="-216"/>
      </p:cViewPr>
      <p:guideLst>
        <p:guide pos="3840"/>
        <p:guide orient="horz" pos="2500"/>
        <p:guide pos="4951"/>
      </p:guideLst>
    </p:cSldViewPr>
  </p:slideViewPr>
  <p:outlineViewPr>
    <p:cViewPr>
      <p:scale>
        <a:sx n="33" d="100"/>
        <a:sy n="33" d="100"/>
      </p:scale>
      <p:origin x="0" y="-544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965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8B8B31-1CFE-4A78-A796-40061C1B29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F5D168-A009-4B34-B08F-277E0D6ABD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47A4C-1800-412B-9042-C93F1924AECC}" type="datetimeFigureOut">
              <a:rPr lang="en-US" smtClean="0"/>
              <a:t>5/12/2021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C826E-30C5-4DD2-97CD-F700F8EBBF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1BE32A-EDDE-428D-8FA7-84F681D978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1FD62-43B6-432F-96E1-BCDE3916E1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383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0EB3D-2307-4317-8A1D-B47FA45245F0}" type="datetimeFigureOut">
              <a:rPr lang="en-US" noProof="0" smtClean="0"/>
              <a:t>5/12/2021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78A92-0141-4330-8F3E-FAADFAC2384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plant&#10;&#10;Description automatically generated">
            <a:extLst>
              <a:ext uri="{FF2B5EF4-FFF2-40B4-BE49-F238E27FC236}">
                <a16:creationId xmlns:a16="http://schemas.microsoft.com/office/drawing/2014/main" id="{9C70E8BC-74E0-478C-929C-14BC7F9B4F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24673"/>
            <a:ext cx="12192000" cy="81250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347935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107415"/>
            <a:ext cx="10117959" cy="2281355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Dallas Camera Club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1BBC0-FAFE-4A57-9925-6182B74C4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79848" y="4453465"/>
            <a:ext cx="2432304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8214E67-DE9D-42F7-B713-798383BBD1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37021" y="4720036"/>
            <a:ext cx="10117959" cy="1101898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3500" b="0" i="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How to find your way around the club</a:t>
            </a:r>
          </a:p>
        </p:txBody>
      </p:sp>
    </p:spTree>
    <p:extLst>
      <p:ext uri="{BB962C8B-B14F-4D97-AF65-F5344CB8AC3E}">
        <p14:creationId xmlns:p14="http://schemas.microsoft.com/office/powerpoint/2010/main" val="4038553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8873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VIDEO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Media Placeholder 7">
            <a:extLst>
              <a:ext uri="{FF2B5EF4-FFF2-40B4-BE49-F238E27FC236}">
                <a16:creationId xmlns:a16="http://schemas.microsoft.com/office/drawing/2014/main" id="{A11F77F4-4B16-4503-B9B6-AE22C686E3E3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1395984" y="1497770"/>
            <a:ext cx="9400032" cy="421538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99738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, glass, colorful, brush&#10;&#10;Description automatically generated">
            <a:extLst>
              <a:ext uri="{FF2B5EF4-FFF2-40B4-BE49-F238E27FC236}">
                <a16:creationId xmlns:a16="http://schemas.microsoft.com/office/drawing/2014/main" id="{CC0C612F-531F-4DE2-A821-B1E59230E1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7879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85134" y="1"/>
            <a:ext cx="12477134" cy="788547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Text Placeholder 26">
            <a:extLst>
              <a:ext uri="{FF2B5EF4-FFF2-40B4-BE49-F238E27FC236}">
                <a16:creationId xmlns:a16="http://schemas.microsoft.com/office/drawing/2014/main" id="{82190F1B-1701-4806-870F-8FC7F32FE4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4222968"/>
            <a:ext cx="4367531" cy="47451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 dirty="0"/>
              <a:t>(214) 991-1910</a:t>
            </a:r>
          </a:p>
        </p:txBody>
      </p:sp>
      <p:sp>
        <p:nvSpPr>
          <p:cNvPr id="18" name="Text Placeholder 26">
            <a:extLst>
              <a:ext uri="{FF2B5EF4-FFF2-40B4-BE49-F238E27FC236}">
                <a16:creationId xmlns:a16="http://schemas.microsoft.com/office/drawing/2014/main" id="{972B7F81-5409-42D9-B44C-88D9CBD9BA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3927698"/>
            <a:ext cx="4367531" cy="2880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FAA54554-5CE2-43AD-979D-F095482C49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0857" y="2655074"/>
            <a:ext cx="10090287" cy="60665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Jerry Martin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A1D8F0C1-128A-435B-8585-F0B32496EC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5722" y="5230723"/>
            <a:ext cx="5920556" cy="47451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 dirty="0"/>
              <a:t>gjerrymartin@gmail.com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90B48E8B-E525-4852-9167-5281C64B1C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12235" y="4929014"/>
            <a:ext cx="4367531" cy="2880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C5EB90F-1ADD-412B-9044-2CC607B786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0856" y="993494"/>
            <a:ext cx="10104124" cy="1517356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THANK YOU!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40A1271-E1E7-40AB-9552-9B4249544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56204" y="2421953"/>
            <a:ext cx="5879592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71178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1B00995-C0FC-4EC6-A9B0-828FB28FC4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5114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122F4F2-F130-4DBE-B244-1D59BBE5CD9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4CE5575-876A-4335-83ED-6B346DA1B4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5035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1F82F6E-10E8-4A58-9655-E18D14D790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40863"/>
            <a:ext cx="5157787" cy="66421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2F6C18E-5BCB-42EF-9310-5BD6E011DF2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BA2923F-D123-40C6-A193-B86D683D5B5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40863"/>
            <a:ext cx="5183188" cy="6642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305C175-94AC-44DD-9321-0A8DBDF22DA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998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77592"/>
            <a:ext cx="3932237" cy="369139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09FEF38-E3A7-4527-97CB-AF528BAEBA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457200"/>
            <a:ext cx="6172200" cy="540861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7947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77592"/>
            <a:ext cx="3932237" cy="369139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B69B4CE-EB2F-46CF-9A80-64E44E5E95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9830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2920" y="1667974"/>
            <a:ext cx="356616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B3756-19E0-4B2F-B1D5-7664E0B38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8320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6306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17776" y="1667974"/>
            <a:ext cx="8156448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10000CCD-6AFF-4E65-8858-5502306E5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5578" y="1960171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D5D777E5-98F6-416A-8D23-3399269D85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2535" y="1984171"/>
            <a:ext cx="3103110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C979BADF-99B5-4C91-AAE5-FC2C4DBEDE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0642" y="1960171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6706F6A2-1599-4D73-9288-3ECEACDDCA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7939" y="1984171"/>
            <a:ext cx="2243918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BAE5E245-1702-4722-895D-0808BB0A86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06755" y="1977950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6" name="Text Placeholder 24">
            <a:extLst>
              <a:ext uri="{FF2B5EF4-FFF2-40B4-BE49-F238E27FC236}">
                <a16:creationId xmlns:a16="http://schemas.microsoft.com/office/drawing/2014/main" id="{3701E665-3CED-413C-BAC6-CE003B1494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64052" y="2001950"/>
            <a:ext cx="2959116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4">
            <a:extLst>
              <a:ext uri="{FF2B5EF4-FFF2-40B4-BE49-F238E27FC236}">
                <a16:creationId xmlns:a16="http://schemas.microsoft.com/office/drawing/2014/main" id="{E01406B4-D44B-4D1E-91F3-D87541EAD4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20059" y="310399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9AAD5CF9-9A59-4C5F-8C29-B92AD60121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8684" y="310399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C6725172-65CC-4645-B23F-E77886468F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793" y="3103993"/>
            <a:ext cx="2599197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0EA5E6CA-5C78-4B75-BA22-59750E7D45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76955" y="3102450"/>
            <a:ext cx="3726423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1" name="Text Placeholder 24">
            <a:extLst>
              <a:ext uri="{FF2B5EF4-FFF2-40B4-BE49-F238E27FC236}">
                <a16:creationId xmlns:a16="http://schemas.microsoft.com/office/drawing/2014/main" id="{E1C61752-F57C-4FBF-93F3-06F43CCA4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57040" y="5751926"/>
            <a:ext cx="8877920" cy="470478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2" name="Text Placeholder 24">
            <a:extLst>
              <a:ext uri="{FF2B5EF4-FFF2-40B4-BE49-F238E27FC236}">
                <a16:creationId xmlns:a16="http://schemas.microsoft.com/office/drawing/2014/main" id="{E0232175-FB97-4039-8136-B9DD27441C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791" y="5070254"/>
            <a:ext cx="259919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6E5262C3-0603-403F-AB36-FB4EB9FC7BC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90713" y="5070254"/>
            <a:ext cx="371266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4" name="Picture Placeholder 12">
            <a:extLst>
              <a:ext uri="{FF2B5EF4-FFF2-40B4-BE49-F238E27FC236}">
                <a16:creationId xmlns:a16="http://schemas.microsoft.com/office/drawing/2014/main" id="{D2FBACFC-8B68-4A37-95A4-26BE5A23D75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020058" y="3976866"/>
            <a:ext cx="3273552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6" name="Picture Placeholder 12">
            <a:extLst>
              <a:ext uri="{FF2B5EF4-FFF2-40B4-BE49-F238E27FC236}">
                <a16:creationId xmlns:a16="http://schemas.microsoft.com/office/drawing/2014/main" id="{5A6A36C6-8489-4333-927A-141D8F98AE5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2" y="4041034"/>
            <a:ext cx="2599199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7" name="Picture Placeholder 9">
            <a:extLst>
              <a:ext uri="{FF2B5EF4-FFF2-40B4-BE49-F238E27FC236}">
                <a16:creationId xmlns:a16="http://schemas.microsoft.com/office/drawing/2014/main" id="{BB2DF986-C446-4302-9099-B1512AD5D8C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4041034"/>
            <a:ext cx="2599200" cy="8964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1389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id="{97833A6A-BBC5-4CFA-AAC3-635168253D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18"/>
            <a:ext cx="12063491" cy="80493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8526106" y="0"/>
            <a:ext cx="20718105" cy="9485453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3185" y="1235887"/>
            <a:ext cx="10117959" cy="1808255"/>
          </a:xfrm>
        </p:spPr>
        <p:txBody>
          <a:bodyPr>
            <a:noAutofit/>
          </a:bodyPr>
          <a:lstStyle>
            <a:lvl1pPr algn="ctr">
              <a:defRPr sz="66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The Dallas Camera Club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1BBC0-FAFE-4A57-9925-6182B74C4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4815593" y="3258168"/>
            <a:ext cx="2432304" cy="1708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F96450-6214-45D2-A99C-FDEAFDFFD1A6}"/>
              </a:ext>
            </a:extLst>
          </p:cNvPr>
          <p:cNvSpPr txBox="1"/>
          <p:nvPr userDrawn="1"/>
        </p:nvSpPr>
        <p:spPr>
          <a:xfrm>
            <a:off x="1469985" y="4260267"/>
            <a:ext cx="96711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Dallas Camera Club exists </a:t>
            </a:r>
            <a:r>
              <a:rPr lang="en-US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800" b="1" i="1" dirty="0">
                <a:solidFill>
                  <a:srgbClr val="3A3A3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objective of the Club shall be the mutual entertainment and education of its members in all forms of amateur photographic art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chemeClr val="bg2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2400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History of club</a:t>
            </a:r>
            <a:endParaRPr lang="en-US" sz="2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flower&#10;&#10;Description automatically generated">
            <a:extLst>
              <a:ext uri="{FF2B5EF4-FFF2-40B4-BE49-F238E27FC236}">
                <a16:creationId xmlns:a16="http://schemas.microsoft.com/office/drawing/2014/main" id="{5782CCFE-8CAF-4999-B6BF-B1A99E7534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540" y="155820"/>
            <a:ext cx="11932920" cy="66106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88C711-3D16-496B-BF96-001A0C0A3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82374" y="6430061"/>
            <a:ext cx="241402" cy="197510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3410712"/>
            <a:ext cx="1193292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81036"/>
            <a:ext cx="10515600" cy="7826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0604" y="4804366"/>
            <a:ext cx="4050792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4F6DD4A-6071-4D11-ABDB-28EA5AC871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942478"/>
            <a:ext cx="10515600" cy="45908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30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3477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tall building&#10;&#10;Description automatically generated">
            <a:extLst>
              <a:ext uri="{FF2B5EF4-FFF2-40B4-BE49-F238E27FC236}">
                <a16:creationId xmlns:a16="http://schemas.microsoft.com/office/drawing/2014/main" id="{C771976D-322A-498E-8D01-75E3E2BD70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8343" y="0"/>
            <a:ext cx="1254695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685800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169256"/>
            <a:ext cx="5285914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2136036"/>
            <a:ext cx="5285914" cy="857098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992586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3100269"/>
            <a:ext cx="5288963" cy="2588637"/>
          </a:xfrm>
        </p:spPr>
        <p:txBody>
          <a:bodyPr lIns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1395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ird flying over a body of water&#10;&#10;Description automatically generated">
            <a:extLst>
              <a:ext uri="{FF2B5EF4-FFF2-40B4-BE49-F238E27FC236}">
                <a16:creationId xmlns:a16="http://schemas.microsoft.com/office/drawing/2014/main" id="{718A4458-B94C-46F8-80B6-D7599E9E0E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60209"/>
            <a:ext cx="12192000" cy="94802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093460"/>
            <a:ext cx="5320386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2060240"/>
            <a:ext cx="5320386" cy="882524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693" y="1916790"/>
            <a:ext cx="4500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4B6CBCCA-9781-462D-AF43-C6AAE3D1AA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7897" y="1125545"/>
            <a:ext cx="4707842" cy="1849304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9193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ec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riding a horse in a field&#10;&#10;Description automatically generated">
            <a:extLst>
              <a:ext uri="{FF2B5EF4-FFF2-40B4-BE49-F238E27FC236}">
                <a16:creationId xmlns:a16="http://schemas.microsoft.com/office/drawing/2014/main" id="{215CD7DD-0910-4E9A-BD94-A2BCA1755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33549"/>
            <a:ext cx="12192000" cy="81250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557629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3373955-AB5B-4186-8098-9DBA0AB2650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9649" y="2738211"/>
            <a:ext cx="4183650" cy="454353"/>
          </a:xfrm>
        </p:spPr>
        <p:txBody>
          <a:bodyPr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1835244"/>
            <a:ext cx="10515599" cy="62910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3A3472E-32B4-4CAD-B5D0-420AA3FB4C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627121" y="2738211"/>
            <a:ext cx="4183650" cy="454353"/>
          </a:xfrm>
        </p:spPr>
        <p:txBody>
          <a:bodyPr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1AEED068-3EA0-4BF4-875C-02473E9EB0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59649" y="342850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3590B9DA-A2DF-4AE1-9A98-C7B84F48C3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27121" y="342850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1752" y="1667974"/>
            <a:ext cx="396849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50372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1248" y="3359239"/>
            <a:ext cx="4357688" cy="2252574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2081624"/>
            <a:ext cx="4357688" cy="1325563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1877" y="3191969"/>
            <a:ext cx="396849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Chart Placeholder 18">
            <a:extLst>
              <a:ext uri="{FF2B5EF4-FFF2-40B4-BE49-F238E27FC236}">
                <a16:creationId xmlns:a16="http://schemas.microsoft.com/office/drawing/2014/main" id="{BE9C98A7-B145-402E-BADA-CE785E3BA996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6981371" y="1246188"/>
            <a:ext cx="4284663" cy="43656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25342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83563" y="3359239"/>
            <a:ext cx="2596896" cy="2252574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62" y="1757774"/>
            <a:ext cx="2669859" cy="1325563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83563" y="3191969"/>
            <a:ext cx="154533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Table Placeholder 17">
            <a:extLst>
              <a:ext uri="{FF2B5EF4-FFF2-40B4-BE49-F238E27FC236}">
                <a16:creationId xmlns:a16="http://schemas.microsoft.com/office/drawing/2014/main" id="{62814DE5-26B2-4A8E-BA8D-A2E4C5547E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911225" y="1505433"/>
            <a:ext cx="6561138" cy="384713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01947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3C23D1-BE9A-4E52-9BEF-D55C4CB75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45798" y="6386170"/>
            <a:ext cx="307239" cy="343814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236829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B33A3032-1037-4342-827F-CF13499782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1835244"/>
            <a:ext cx="10515599" cy="62910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D6F6A17-AFDC-40C7-9D63-50FA052A1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IMAGE SLIDE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68B9DC-C6AF-45D4-BBA3-A5EF781EA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59708" y="1667974"/>
            <a:ext cx="4672584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61272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48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53" r:id="rId2"/>
    <p:sldLayoutId id="2147483677" r:id="rId3"/>
    <p:sldLayoutId id="2147483678" r:id="rId4"/>
    <p:sldLayoutId id="2147483679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87" r:id="rId17"/>
    <p:sldLayoutId id="2147483695" r:id="rId18"/>
    <p:sldLayoutId id="2147483688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pos="302" userDrawn="1">
          <p15:clr>
            <a:srgbClr val="F26B43"/>
          </p15:clr>
        </p15:guide>
        <p15:guide id="10" pos="73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photopia.nl/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ADEC61C6-855C-4206-BD07-5860F2CDA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526" y="360970"/>
            <a:ext cx="5124948" cy="24200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DD01A3-CFC4-4EC8-A62C-939100121C4E}"/>
              </a:ext>
            </a:extLst>
          </p:cNvPr>
          <p:cNvSpPr txBox="1"/>
          <p:nvPr/>
        </p:nvSpPr>
        <p:spPr>
          <a:xfrm>
            <a:off x="5318292" y="6447609"/>
            <a:ext cx="2281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200830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414896-4ED8-4C85-817C-C7B9534A5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538" y="3975475"/>
            <a:ext cx="9670924" cy="4758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7C3BA3-C90D-48D5-A966-7D2F000AA01A}"/>
              </a:ext>
            </a:extLst>
          </p:cNvPr>
          <p:cNvSpPr txBox="1"/>
          <p:nvPr/>
        </p:nvSpPr>
        <p:spPr>
          <a:xfrm>
            <a:off x="1623653" y="2644170"/>
            <a:ext cx="9670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highlight>
                  <a:srgbClr val="0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 objective of the Club shall be the mutual entertainment and education of its members in all forms of amateur photographic art.     </a:t>
            </a:r>
          </a:p>
        </p:txBody>
      </p:sp>
    </p:spTree>
    <p:extLst>
      <p:ext uri="{BB962C8B-B14F-4D97-AF65-F5344CB8AC3E}">
        <p14:creationId xmlns:p14="http://schemas.microsoft.com/office/powerpoint/2010/main" val="2142316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A4F671-D586-49FB-B0C1-E7E9ADFE08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(832) 585-6442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21AB4-1CF0-4825-926E-5207D64C26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Phone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2BBAB-4628-42F5-BF78-BE0E594751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Sam Lucas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E14719-D011-4E0B-9362-CD19FF22FEB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35722" y="5230723"/>
            <a:ext cx="5920556" cy="633783"/>
          </a:xfrm>
        </p:spPr>
        <p:txBody>
          <a:bodyPr/>
          <a:lstStyle/>
          <a:p>
            <a:r>
              <a:rPr lang="en-US" dirty="0" err="1"/>
              <a:t>SamHoustonLucas@AOL.Com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118D49-CA48-4C57-A37C-31BAA753812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Email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2B381BA-F1D7-483F-B759-9C3451355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09279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F1F869-7372-4C01-A626-993295149E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821279" y="6118484"/>
            <a:ext cx="54944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C77C5D-1541-4D4C-8CD9-E4CB2D74F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Dallas Camera Club Benefits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9B0BE2-2BDB-48DC-AE9B-F3B9BACA82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1228" y="1282007"/>
            <a:ext cx="11028679" cy="53509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Training </a:t>
            </a:r>
          </a:p>
          <a:p>
            <a:pPr lvl="1"/>
            <a:r>
              <a:rPr lang="en-US" dirty="0"/>
              <a:t>Access to experts</a:t>
            </a:r>
          </a:p>
          <a:p>
            <a:pPr lvl="2"/>
            <a:r>
              <a:rPr lang="en-US" dirty="0"/>
              <a:t>Over 20 Master Photographers</a:t>
            </a:r>
          </a:p>
          <a:p>
            <a:pPr lvl="2"/>
            <a:r>
              <a:rPr lang="en-US" dirty="0"/>
              <a:t>Always willing  to teach and help</a:t>
            </a:r>
          </a:p>
          <a:p>
            <a:pPr lvl="2"/>
            <a:r>
              <a:rPr lang="en-US" dirty="0"/>
              <a:t>Club leaders and instructors</a:t>
            </a:r>
          </a:p>
          <a:p>
            <a:pPr lvl="1"/>
            <a:r>
              <a:rPr lang="en-US" dirty="0"/>
              <a:t>Classes</a:t>
            </a:r>
          </a:p>
          <a:p>
            <a:pPr lvl="2"/>
            <a:r>
              <a:rPr lang="en-US" dirty="0"/>
              <a:t>Zoom sessions</a:t>
            </a:r>
          </a:p>
          <a:p>
            <a:pPr lvl="2"/>
            <a:r>
              <a:rPr lang="en-US" dirty="0"/>
              <a:t>Classes before in person meetings</a:t>
            </a:r>
          </a:p>
          <a:p>
            <a:pPr lvl="2"/>
            <a:r>
              <a:rPr lang="en-US" dirty="0"/>
              <a:t>Videos archived on the web site</a:t>
            </a:r>
          </a:p>
          <a:p>
            <a:pPr lvl="1"/>
            <a:r>
              <a:rPr lang="en-US" dirty="0"/>
              <a:t>Topics</a:t>
            </a:r>
          </a:p>
          <a:p>
            <a:pPr lvl="2"/>
            <a:r>
              <a:rPr lang="en-US" dirty="0"/>
              <a:t>Beginners/Introduction courses</a:t>
            </a:r>
          </a:p>
          <a:p>
            <a:pPr lvl="2"/>
            <a:r>
              <a:rPr lang="en-US" dirty="0"/>
              <a:t>Cameras/techniques (HDR, Focus Stacking)</a:t>
            </a:r>
          </a:p>
          <a:p>
            <a:pPr lvl="2"/>
            <a:r>
              <a:rPr lang="en-US" dirty="0"/>
              <a:t>Post Processing (Photoshop/Lightroom/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2"/>
            <a:endParaRPr lang="en-US" dirty="0"/>
          </a:p>
        </p:txBody>
      </p:sp>
      <p:pic>
        <p:nvPicPr>
          <p:cNvPr id="6" name="Picture 5" descr="A picture containing text, child, person, indoor&#10;&#10;Description automatically generated">
            <a:extLst>
              <a:ext uri="{FF2B5EF4-FFF2-40B4-BE49-F238E27FC236}">
                <a16:creationId xmlns:a16="http://schemas.microsoft.com/office/drawing/2014/main" id="{C8A09757-5306-4183-94E4-CCD3A1484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361" y="1749552"/>
            <a:ext cx="5172456" cy="335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05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F1F869-7372-4C01-A626-993295149E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821279" y="6118484"/>
            <a:ext cx="54944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C77C5D-1541-4D4C-8CD9-E4CB2D74F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Dallas Camera Club Benefits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9B0BE2-2BDB-48DC-AE9B-F3B9BACA82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0529"/>
            <a:ext cx="5791200" cy="53337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Photography Competitions</a:t>
            </a:r>
          </a:p>
          <a:p>
            <a:r>
              <a:rPr lang="en-US" dirty="0"/>
              <a:t>Why Enter?</a:t>
            </a:r>
          </a:p>
          <a:p>
            <a:pPr lvl="1"/>
            <a:r>
              <a:rPr lang="en-US" dirty="0"/>
              <a:t>Learning Opportunity</a:t>
            </a:r>
          </a:p>
          <a:p>
            <a:pPr lvl="1"/>
            <a:r>
              <a:rPr lang="en-US" dirty="0"/>
              <a:t>Showcase your photography</a:t>
            </a:r>
          </a:p>
          <a:p>
            <a:r>
              <a:rPr lang="en-US" dirty="0"/>
              <a:t>Monthly Competition</a:t>
            </a:r>
          </a:p>
          <a:p>
            <a:pPr lvl="1"/>
            <a:r>
              <a:rPr lang="en-US" dirty="0"/>
              <a:t>Three classifications </a:t>
            </a:r>
          </a:p>
          <a:p>
            <a:pPr lvl="2"/>
            <a:r>
              <a:rPr lang="en-US" dirty="0"/>
              <a:t>Beginner (Max print size 8.5/11)</a:t>
            </a:r>
          </a:p>
          <a:p>
            <a:pPr lvl="2"/>
            <a:r>
              <a:rPr lang="en-US" dirty="0"/>
              <a:t>Advanced (Max print size 16x20)</a:t>
            </a:r>
          </a:p>
          <a:p>
            <a:pPr lvl="2"/>
            <a:r>
              <a:rPr lang="en-US" dirty="0"/>
              <a:t>Masters (Max print size 16x20)</a:t>
            </a:r>
          </a:p>
          <a:p>
            <a:pPr lvl="1"/>
            <a:r>
              <a:rPr lang="en-US" dirty="0"/>
              <a:t>Three Monthly Categories</a:t>
            </a:r>
          </a:p>
          <a:p>
            <a:pPr lvl="2"/>
            <a:r>
              <a:rPr lang="en-US" dirty="0"/>
              <a:t>Projected Images</a:t>
            </a:r>
          </a:p>
          <a:p>
            <a:pPr lvl="2"/>
            <a:r>
              <a:rPr lang="en-US" dirty="0"/>
              <a:t>Prints – One of few clubs in Texas</a:t>
            </a:r>
          </a:p>
          <a:p>
            <a:pPr lvl="3"/>
            <a:r>
              <a:rPr lang="en-US" dirty="0"/>
              <a:t>Color Prints </a:t>
            </a:r>
          </a:p>
          <a:p>
            <a:pPr lvl="3"/>
            <a:r>
              <a:rPr lang="en-US" dirty="0"/>
              <a:t>Monochrome Prints</a:t>
            </a:r>
          </a:p>
          <a:p>
            <a:pPr lvl="1"/>
            <a:r>
              <a:rPr lang="en-US" dirty="0"/>
              <a:t>Open and Themed Topics</a:t>
            </a:r>
          </a:p>
        </p:txBody>
      </p:sp>
      <p:pic>
        <p:nvPicPr>
          <p:cNvPr id="6" name="Picture 5" descr="A picture containing text, colorful&#10;&#10;Description automatically generated">
            <a:extLst>
              <a:ext uri="{FF2B5EF4-FFF2-40B4-BE49-F238E27FC236}">
                <a16:creationId xmlns:a16="http://schemas.microsoft.com/office/drawing/2014/main" id="{61E0F4A1-7D5D-449F-B5DA-2751F12D2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721" y="1117600"/>
            <a:ext cx="5399712" cy="539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11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F1F869-7372-4C01-A626-993295149E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821279" y="6118484"/>
            <a:ext cx="54944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C77C5D-1541-4D4C-8CD9-E4CB2D74F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42502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Dallas Camera Club Benefits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9B0BE2-2BDB-48DC-AE9B-F3B9BACA82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7303"/>
            <a:ext cx="5791200" cy="533378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Photography Competitions</a:t>
            </a:r>
          </a:p>
          <a:p>
            <a:r>
              <a:rPr lang="en-US" dirty="0"/>
              <a:t>End of Year Competitions</a:t>
            </a:r>
          </a:p>
          <a:p>
            <a:pPr lvl="1"/>
            <a:r>
              <a:rPr lang="en-US" dirty="0"/>
              <a:t>5 Special competitions</a:t>
            </a:r>
          </a:p>
          <a:p>
            <a:pPr lvl="2"/>
            <a:r>
              <a:rPr lang="en-US" dirty="0"/>
              <a:t>Field Trip</a:t>
            </a:r>
          </a:p>
          <a:p>
            <a:pPr lvl="2"/>
            <a:r>
              <a:rPr lang="en-US" dirty="0"/>
              <a:t>Photojournalism</a:t>
            </a:r>
          </a:p>
          <a:p>
            <a:pPr lvl="2"/>
            <a:r>
              <a:rPr lang="en-US" dirty="0"/>
              <a:t>Contemporary Images</a:t>
            </a:r>
          </a:p>
          <a:p>
            <a:pPr lvl="2"/>
            <a:r>
              <a:rPr lang="en-US" dirty="0"/>
              <a:t>Travel</a:t>
            </a:r>
          </a:p>
          <a:p>
            <a:pPr lvl="2"/>
            <a:r>
              <a:rPr lang="en-US" dirty="0"/>
              <a:t>Creative Portraiture</a:t>
            </a:r>
          </a:p>
          <a:p>
            <a:pPr lvl="1"/>
            <a:r>
              <a:rPr lang="en-US" dirty="0"/>
              <a:t>High Points Awards</a:t>
            </a:r>
          </a:p>
          <a:p>
            <a:pPr lvl="1"/>
            <a:r>
              <a:rPr lang="en-US" dirty="0"/>
              <a:t>Image of the Year – Projected, Color and Mono Prints</a:t>
            </a:r>
          </a:p>
          <a:p>
            <a:r>
              <a:rPr lang="en-US" dirty="0"/>
              <a:t>Gulf States Council of Camera Clubs</a:t>
            </a:r>
          </a:p>
          <a:p>
            <a:pPr lvl="1"/>
            <a:r>
              <a:rPr lang="en-US" dirty="0"/>
              <a:t>Monthly</a:t>
            </a:r>
          </a:p>
          <a:p>
            <a:pPr lvl="1"/>
            <a:r>
              <a:rPr lang="en-US" dirty="0"/>
              <a:t>Automatic submissions</a:t>
            </a:r>
          </a:p>
          <a:p>
            <a:r>
              <a:rPr lang="en-US" dirty="0"/>
              <a:t>PSA – Photographic Society of America</a:t>
            </a:r>
          </a:p>
          <a:p>
            <a:endParaRPr lang="en-US" dirty="0"/>
          </a:p>
        </p:txBody>
      </p:sp>
      <p:pic>
        <p:nvPicPr>
          <p:cNvPr id="7" name="Picture 6" descr="A picture containing building&#10;&#10;Description automatically generated">
            <a:extLst>
              <a:ext uri="{FF2B5EF4-FFF2-40B4-BE49-F238E27FC236}">
                <a16:creationId xmlns:a16="http://schemas.microsoft.com/office/drawing/2014/main" id="{DE62B80A-AF86-4FE2-9AE7-4D5AF70CD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721" y="907628"/>
            <a:ext cx="5603414" cy="558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3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F1F869-7372-4C01-A626-993295149E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821279" y="6118484"/>
            <a:ext cx="54944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C77C5D-1541-4D4C-8CD9-E4CB2D74F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42502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Dallas Camera Club Benefits</a:t>
            </a: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F3C65C14-2BB7-4C4C-9825-4619CAF9D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13" y="1179531"/>
            <a:ext cx="3818949" cy="2996144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6D8E0CAC-3D61-42EB-8291-155159670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162" y="1147982"/>
            <a:ext cx="3114046" cy="5344892"/>
          </a:xfrm>
          <a:prstGeom prst="rect">
            <a:avLst/>
          </a:prstGeom>
        </p:spPr>
      </p:pic>
      <p:pic>
        <p:nvPicPr>
          <p:cNvPr id="21" name="Content Placeholder 2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82BE9C0-A393-4740-BF6B-D81340AFE3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7246207" y="1185599"/>
            <a:ext cx="3343287" cy="5298009"/>
          </a:xfrm>
        </p:spPr>
      </p:pic>
    </p:spTree>
    <p:extLst>
      <p:ext uri="{BB962C8B-B14F-4D97-AF65-F5344CB8AC3E}">
        <p14:creationId xmlns:p14="http://schemas.microsoft.com/office/powerpoint/2010/main" val="2626002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F1F869-7372-4C01-A626-993295149E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821279" y="6118484"/>
            <a:ext cx="54944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C77C5D-1541-4D4C-8CD9-E4CB2D74F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9081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Dallas Camera Club Benefits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9B0BE2-2BDB-48DC-AE9B-F3B9BACA82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3693" y="1310852"/>
            <a:ext cx="5791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Field Trips</a:t>
            </a:r>
          </a:p>
          <a:p>
            <a:r>
              <a:rPr lang="en-US" dirty="0"/>
              <a:t>Group outings </a:t>
            </a:r>
          </a:p>
          <a:p>
            <a:pPr lvl="1"/>
            <a:r>
              <a:rPr lang="en-US" dirty="0"/>
              <a:t>Conducted Monthly</a:t>
            </a:r>
          </a:p>
          <a:p>
            <a:pPr lvl="1"/>
            <a:r>
              <a:rPr lang="en-US" dirty="0"/>
              <a:t>Local and Out of State</a:t>
            </a:r>
          </a:p>
          <a:p>
            <a:pPr lvl="1"/>
            <a:r>
              <a:rPr lang="en-US" dirty="0"/>
              <a:t>Group meets for lunch/dinner</a:t>
            </a:r>
          </a:p>
          <a:p>
            <a:r>
              <a:rPr lang="en-US" dirty="0"/>
              <a:t>Self Guided Outings</a:t>
            </a:r>
          </a:p>
          <a:p>
            <a:pPr lvl="1"/>
            <a:r>
              <a:rPr lang="en-US" dirty="0"/>
              <a:t>Photographic Opportunity Inventory</a:t>
            </a:r>
          </a:p>
          <a:p>
            <a:pPr lvl="1"/>
            <a:r>
              <a:rPr lang="en-US" dirty="0"/>
              <a:t>Places to photograph in Dallas</a:t>
            </a:r>
          </a:p>
          <a:p>
            <a:pPr lvl="1"/>
            <a:r>
              <a:rPr lang="en-US" dirty="0"/>
              <a:t>100 Special Architectural Places</a:t>
            </a:r>
          </a:p>
          <a:p>
            <a:pPr lvl="1"/>
            <a:r>
              <a:rPr lang="en-US" dirty="0"/>
              <a:t>Videos</a:t>
            </a:r>
          </a:p>
          <a:p>
            <a:endParaRPr lang="en-US" dirty="0"/>
          </a:p>
        </p:txBody>
      </p:sp>
      <p:pic>
        <p:nvPicPr>
          <p:cNvPr id="9" name="Picture 8" descr="A picture containing outdoor, tree, grass&#10;&#10;Description automatically generated">
            <a:extLst>
              <a:ext uri="{FF2B5EF4-FFF2-40B4-BE49-F238E27FC236}">
                <a16:creationId xmlns:a16="http://schemas.microsoft.com/office/drawing/2014/main" id="{101800C9-2EF9-4955-94EC-D9E7AD162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721" y="1460500"/>
            <a:ext cx="5612235" cy="374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99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F1F869-7372-4C01-A626-993295149E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821279" y="6118484"/>
            <a:ext cx="54944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C77C5D-1541-4D4C-8CD9-E4CB2D74F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6982"/>
          </a:xfrm>
        </p:spPr>
        <p:txBody>
          <a:bodyPr anchor="ctr">
            <a:normAutofit/>
          </a:bodyPr>
          <a:lstStyle/>
          <a:p>
            <a:r>
              <a:rPr lang="en-US" dirty="0"/>
              <a:t>Dallas Camera Club Benefits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9B0BE2-2BDB-48DC-AE9B-F3B9BACA82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2734" y="1259959"/>
            <a:ext cx="6504092" cy="4862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Award winning Newsletter</a:t>
            </a:r>
          </a:p>
          <a:p>
            <a:r>
              <a:rPr lang="en-US" dirty="0"/>
              <a:t>PSA –Best of the Best 2016</a:t>
            </a:r>
          </a:p>
          <a:p>
            <a:r>
              <a:rPr lang="en-US" dirty="0"/>
              <a:t>          Honorable Mention 2019, 2020</a:t>
            </a:r>
          </a:p>
          <a:p>
            <a:r>
              <a:rPr lang="en-US" dirty="0"/>
              <a:t>Published Monthly</a:t>
            </a:r>
          </a:p>
          <a:p>
            <a:r>
              <a:rPr lang="en-US" dirty="0"/>
              <a:t>Content</a:t>
            </a:r>
          </a:p>
          <a:p>
            <a:pPr lvl="1"/>
            <a:r>
              <a:rPr lang="en-US" dirty="0"/>
              <a:t>Technical Articles</a:t>
            </a:r>
          </a:p>
          <a:p>
            <a:pPr lvl="1"/>
            <a:r>
              <a:rPr lang="en-US" dirty="0"/>
              <a:t>Recap of club activities</a:t>
            </a:r>
          </a:p>
          <a:p>
            <a:pPr lvl="1"/>
            <a:r>
              <a:rPr lang="en-US" dirty="0"/>
              <a:t>Upcoming activities</a:t>
            </a:r>
          </a:p>
          <a:p>
            <a:pPr lvl="1"/>
            <a:r>
              <a:rPr lang="en-US" dirty="0"/>
              <a:t>Images</a:t>
            </a:r>
          </a:p>
          <a:p>
            <a:pPr lvl="2"/>
            <a:r>
              <a:rPr lang="en-US" dirty="0"/>
              <a:t>Recent competition winners</a:t>
            </a:r>
          </a:p>
          <a:p>
            <a:pPr lvl="2"/>
            <a:r>
              <a:rPr lang="en-US" dirty="0"/>
              <a:t>Image of the Month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94E228-36D9-48FB-972C-CD94A7B61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826" y="1137920"/>
            <a:ext cx="4751677" cy="557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95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569B0F-69B5-401F-A00C-6539C100D8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9A82BE-09CD-4C35-9402-F2681AA9C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Monthly Meetings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D0281A-531A-48EF-8BF7-B62AC188FE8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Tuesday – Review of monthly competition results</a:t>
            </a:r>
          </a:p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Tuesday – Photography related presentation</a:t>
            </a:r>
          </a:p>
          <a:p>
            <a:r>
              <a:rPr lang="en-US" dirty="0"/>
              <a:t>Zoom for right now</a:t>
            </a:r>
          </a:p>
          <a:p>
            <a:r>
              <a:rPr lang="en-US" dirty="0"/>
              <a:t>Large spacious meeting facility</a:t>
            </a:r>
          </a:p>
          <a:p>
            <a:endParaRPr lang="en-US" dirty="0"/>
          </a:p>
        </p:txBody>
      </p:sp>
      <p:pic>
        <p:nvPicPr>
          <p:cNvPr id="8" name="Content Placeholder 7" descr="A picture containing grass, outdoor, weapon&#10;&#10;Description automatically generated">
            <a:extLst>
              <a:ext uri="{FF2B5EF4-FFF2-40B4-BE49-F238E27FC236}">
                <a16:creationId xmlns:a16="http://schemas.microsoft.com/office/drawing/2014/main" id="{1760BFF8-EADE-484D-8C45-A8A0B3647D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21278" y="285226"/>
            <a:ext cx="6100485" cy="4764946"/>
          </a:xfrm>
        </p:spPr>
      </p:pic>
    </p:spTree>
    <p:extLst>
      <p:ext uri="{BB962C8B-B14F-4D97-AF65-F5344CB8AC3E}">
        <p14:creationId xmlns:p14="http://schemas.microsoft.com/office/powerpoint/2010/main" val="2394721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1BA9B4B-C586-4B6B-8142-E49AC2D37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 Camera Club Year in Review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30E50A-AB9F-4122-B5E0-DE40C6E483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1" y="1835244"/>
            <a:ext cx="10515599" cy="1357319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fiscal year of the club is April-March and competition is May through February.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April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000" i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meeting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Banquet.  Winners from Special Competitions and Images of the Year Winners for all classes.  New officers announced.  New president discusses his or her plans for new year.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Potpourri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Suggested software: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https://photopia.nl/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 judging of shows. 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Everyone can enter a show. 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Show must be self-contained and run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by itself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C3CF09-BAFF-4590-A12C-E378DFF1DA5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3303639"/>
            <a:ext cx="5149645" cy="2996732"/>
          </a:xfrm>
        </p:spPr>
        <p:txBody>
          <a:bodyPr>
            <a:normAutofit lnSpcReduction="1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May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</a:t>
            </a:r>
            <a:r>
              <a:rPr lang="en-US" sz="20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meeting:  Potpourri Slide Shows presented.  Submit first competition of new club year:  Subject: Open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June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</a:t>
            </a:r>
            <a:r>
              <a:rPr lang="en-US" sz="20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meeting: Submit first themed competition. Check the website for the topics for the current year.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September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Call for submissions for annual competition with Fort Worth Camera Club (called The Bird, because of Bird Trophy)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9E879AA-B873-414B-BC94-C8FF285662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27121" y="3428501"/>
            <a:ext cx="4945447" cy="2333625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October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Normal monthly submissions.  Bird competition with Ft. Worth Camera Club.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Dec: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Normal monthly submissions. Holiday party. Gift Exchange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February: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Final monthly contest for DCC year. 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32B1B3-C6FB-4075-BF96-89BEEBC1E9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8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4">
      <a:dk1>
        <a:sysClr val="windowText" lastClr="000000"/>
      </a:dk1>
      <a:lt1>
        <a:sysClr val="window" lastClr="FFFFFF"/>
      </a:lt1>
      <a:dk2>
        <a:srgbClr val="64AC00"/>
      </a:dk2>
      <a:lt2>
        <a:srgbClr val="CBFF00"/>
      </a:lt2>
      <a:accent1>
        <a:srgbClr val="002E62"/>
      </a:accent1>
      <a:accent2>
        <a:srgbClr val="004CB9"/>
      </a:accent2>
      <a:accent3>
        <a:srgbClr val="005500"/>
      </a:accent3>
      <a:accent4>
        <a:srgbClr val="16B3DC"/>
      </a:accent4>
      <a:accent5>
        <a:srgbClr val="F9DC5C"/>
      </a:accent5>
      <a:accent6>
        <a:srgbClr val="EF626C"/>
      </a:accent6>
      <a:hlink>
        <a:srgbClr val="FFFFFF"/>
      </a:hlink>
      <a:folHlink>
        <a:srgbClr val="FFFFFF"/>
      </a:folHlink>
    </a:clrScheme>
    <a:fontScheme name="Custom 21">
      <a:majorFont>
        <a:latin typeface="Gill Sans MT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TF22977542_Outdoors presentation_RVA_v4.potx" id="{6CD96AFB-7D75-48FF-A856-C8B82BF3C12B}" vid="{1E6ACFD4-3AE6-4944-B76B-DA44E915EC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35B1F0-3442-4957-9701-25816EFDB6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26A71AF-4CF2-4B95-BFB6-5C27500258C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0F60B100-7079-4DE7-AF7C-20BFB1D62C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12871</TotalTime>
  <Words>511</Words>
  <Application>Microsoft Office PowerPoint</Application>
  <PresentationFormat>Widescreen</PresentationFormat>
  <Paragraphs>106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Franklin Gothic Book</vt:lpstr>
      <vt:lpstr>Gill Sans MT</vt:lpstr>
      <vt:lpstr>Times New Roman</vt:lpstr>
      <vt:lpstr>Office Theme</vt:lpstr>
      <vt:lpstr>PowerPoint Presentation</vt:lpstr>
      <vt:lpstr>Dallas Camera Club Benefits</vt:lpstr>
      <vt:lpstr>Dallas Camera Club Benefits</vt:lpstr>
      <vt:lpstr>Dallas Camera Club Benefits</vt:lpstr>
      <vt:lpstr>Dallas Camera Club Benefits</vt:lpstr>
      <vt:lpstr>Dallas Camera Club Benefits</vt:lpstr>
      <vt:lpstr>Dallas Camera Club Benefits</vt:lpstr>
      <vt:lpstr>Monthly Meetings</vt:lpstr>
      <vt:lpstr>The  Camera Club Year in Review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Dallas Camera Club</dc:title>
  <dc:creator>Jerry Martin</dc:creator>
  <cp:lastModifiedBy>Dennis Fritsche</cp:lastModifiedBy>
  <cp:revision>63</cp:revision>
  <dcterms:created xsi:type="dcterms:W3CDTF">2020-08-20T22:00:01Z</dcterms:created>
  <dcterms:modified xsi:type="dcterms:W3CDTF">2021-05-12T17:28:03Z</dcterms:modified>
</cp:coreProperties>
</file>